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278" r:id="rId27"/>
    <p:sldId id="279" r:id="rId28"/>
    <p:sldId id="280" r:id="rId29"/>
    <p:sldId id="287" r:id="rId30"/>
    <p:sldId id="281" r:id="rId31"/>
    <p:sldId id="282" r:id="rId32"/>
    <p:sldId id="284" r:id="rId33"/>
    <p:sldId id="285" r:id="rId34"/>
    <p:sldId id="286" r:id="rId35"/>
    <p:sldId id="288" r:id="rId36"/>
    <p:sldId id="289" r:id="rId37"/>
    <p:sldId id="290" r:id="rId38"/>
    <p:sldId id="291" r:id="rId39"/>
    <p:sldId id="292" r:id="rId40"/>
    <p:sldId id="294" r:id="rId41"/>
    <p:sldId id="295" r:id="rId42"/>
    <p:sldId id="296" r:id="rId43"/>
    <p:sldId id="297" r:id="rId44"/>
    <p:sldId id="298" r:id="rId45"/>
    <p:sldId id="299" r:id="rId46"/>
    <p:sldId id="300" r:id="rId47"/>
    <p:sldId id="301" r:id="rId48"/>
    <p:sldId id="303" r:id="rId49"/>
    <p:sldId id="302" r:id="rId50"/>
    <p:sldId id="304" r:id="rId51"/>
    <p:sldId id="305" r:id="rId52"/>
    <p:sldId id="306" r:id="rId53"/>
    <p:sldId id="307" r:id="rId54"/>
    <p:sldId id="311" r:id="rId55"/>
    <p:sldId id="312" r:id="rId56"/>
    <p:sldId id="310" r:id="rId57"/>
    <p:sldId id="314" r:id="rId58"/>
    <p:sldId id="315" r:id="rId59"/>
    <p:sldId id="316" r:id="rId60"/>
    <p:sldId id="317" r:id="rId61"/>
    <p:sldId id="319" r:id="rId62"/>
    <p:sldId id="320" r:id="rId63"/>
    <p:sldId id="321" r:id="rId64"/>
    <p:sldId id="318" r:id="rId65"/>
    <p:sldId id="322" r:id="rId66"/>
    <p:sldId id="323" r:id="rId67"/>
    <p:sldId id="326" r:id="rId68"/>
    <p:sldId id="330" r:id="rId69"/>
    <p:sldId id="327" r:id="rId70"/>
    <p:sldId id="32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1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EA9639-D59F-48B8-B58A-677396AC00CE}" type="datetimeFigureOut">
              <a:rPr lang="en-US" smtClean="0"/>
              <a:pPr/>
              <a:t>4/11/19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83A31B-9495-427B-8C3B-00C57511510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83A31B-9495-427B-8C3B-00C575115102}" type="slidenum">
              <a:rPr lang="en-US" smtClean="0"/>
              <a:pPr/>
              <a:t>23</a:t>
            </a:fld>
            <a:endParaRPr lang="en-US"/>
          </a:p>
        </p:txBody>
      </p:sp>
    </p:spTree>
    <p:extLst>
      <p:ext uri="{BB962C8B-B14F-4D97-AF65-F5344CB8AC3E}">
        <p14:creationId xmlns:p14="http://schemas.microsoft.com/office/powerpoint/2010/main" val="651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63A26F-4728-4230-8F7B-87B8497EE9CA}" type="slidenum">
              <a:rPr lang="ar-SA"/>
              <a:pPr/>
              <a:t>69</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83A31B-9495-427B-8C3B-00C575115102}" type="slidenum">
              <a:rPr lang="en-US" smtClean="0"/>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fld id="{B422E06A-C826-42D3-8BCB-5EF9D0F09C9E}" type="slidenum">
              <a:rPr lang="en-US" smtClean="0"/>
              <a:pPr/>
              <a:t>42</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14711" y="4344025"/>
            <a:ext cx="5028579" cy="4114488"/>
          </a:xfrm>
          <a:noFill/>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B5662F2A-AEEC-4300-AD65-32E0E1DA2C24}" type="slidenum">
              <a:rPr lang="en-US" smtClean="0"/>
              <a:pPr/>
              <a:t>53</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914711" y="4344025"/>
            <a:ext cx="5028579" cy="4114488"/>
          </a:xfrm>
          <a:noFill/>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C48A0-ED5C-437D-BF48-52B2699FACD9}" type="slidenum">
              <a:rPr lang="ar-SA"/>
              <a:pPr/>
              <a:t>55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3ABED2-D111-4968-AA5D-58DB3D0161A9}" type="slidenum">
              <a:rPr lang="ar-SA"/>
              <a:pPr/>
              <a:t>56</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B2F15-33B4-4647-B441-BDD4DF4BF8F2}" type="slidenum">
              <a:rPr lang="ar-SA"/>
              <a:pPr/>
              <a:t>59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EC6DA-BB2D-4B29-9478-5B4E99476C47}" type="slidenum">
              <a:rPr lang="ar-SA"/>
              <a:pPr/>
              <a:t>60</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C56D6-6841-430C-B38A-945B8DA4D50A}" type="slidenum">
              <a:rPr lang="ar-SA"/>
              <a:pPr/>
              <a:t>67</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92100"/>
            <a:ext cx="8229600"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81E23E06-CDB1-46AB-8DDD-1DBC4261A448}"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A3D05091-46C3-4E66-A418-91B77E9EF38D}" type="slidenum">
              <a:rPr lang="ar-SA"/>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248400"/>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8400"/>
            <a:ext cx="1905000" cy="457200"/>
          </a:xfrm>
        </p:spPr>
        <p:txBody>
          <a:bodyPr/>
          <a:lstStyle>
            <a:lvl1pPr>
              <a:defRPr/>
            </a:lvl1pPr>
          </a:lstStyle>
          <a:p>
            <a:fld id="{49ABF94E-62EC-4E1F-BD2B-6C39BE60E109}" type="slidenum">
              <a:rPr lang="ar-SA"/>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njukec@iit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youtube.com/watch?v=4_cgm6kh0ns"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biology-igcse.weebly.com/classification-of-living-organisms.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www.saylor.org/site/wp-content/uploads/2010/11/Wiki-Cell-Theory.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biologicalexceptions.blogspot.in/2013/08/how-prokaryotes-shape-up.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diffen.com/difference/Gram-negative_Bacteria_vs_Gram-positive_Bacteri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hyperlink" Target="https://www.cliffsnotes.com/study-guides/biology/microbiology/prokaryotes-and-eukaryotes/prokaryotic-cells"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www.easybiologyclass.com/bacterial-cell-surface-structures-and-appendages-flagella-fimbriae-and-pili/" TargetMode="External"/><Relationship Id="rId5" Type="http://schemas.openxmlformats.org/officeDocument/2006/relationships/hyperlink" Target="http://nadiamicrobejournal.blogspot.in/2016/03/" TargetMode="Externa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www.khanacademy.org/science/biology/structure-of-a-cell/prokaryotic-and-eukaryotic-cells/a/intro-to-eukaryotic-cell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scitable/topicpage/mitochondria-14053590"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URUJD5NEXC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3" Type="http://schemas.openxmlformats.org/officeDocument/2006/relationships/hyperlink" Target="https://www.kullabs.com/classes/subjects/units/lessons/notes/note-detail/1765"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be.psu.edu/majors/be/why/biological-engineering-as-an-alternative-to-civil-engineering" TargetMode="External"/><Relationship Id="rId2" Type="http://schemas.openxmlformats.org/officeDocument/2006/relationships/hyperlink" Target="http://catalog.mit.edu/interdisciplinary/undergraduate-programs/degrees/computer-science-molecular-biology/" TargetMode="External"/><Relationship Id="rId1" Type="http://schemas.openxmlformats.org/officeDocument/2006/relationships/slideLayout" Target="../slideLayouts/slideLayout2.xml"/><Relationship Id="rId4" Type="http://schemas.openxmlformats.org/officeDocument/2006/relationships/hyperlink" Target="https://www.the-scientist.com/research/the-interface-of-biology-and-chemical-engineering-598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609599"/>
          </a:xfrm>
        </p:spPr>
        <p:txBody>
          <a:bodyPr>
            <a:normAutofit/>
          </a:bodyPr>
          <a:lstStyle/>
          <a:p>
            <a:r>
              <a:rPr lang="en-US" sz="2800" b="1" dirty="0" smtClean="0"/>
              <a:t>About the course</a:t>
            </a:r>
            <a:endParaRPr lang="en-US" sz="2800" b="1" dirty="0"/>
          </a:p>
        </p:txBody>
      </p:sp>
      <p:sp>
        <p:nvSpPr>
          <p:cNvPr id="3" name="Subtitle 2"/>
          <p:cNvSpPr>
            <a:spLocks noGrp="1"/>
          </p:cNvSpPr>
          <p:nvPr>
            <p:ph type="subTitle" idx="1"/>
          </p:nvPr>
        </p:nvSpPr>
        <p:spPr>
          <a:xfrm>
            <a:off x="533400" y="1447800"/>
            <a:ext cx="8077200" cy="2971800"/>
          </a:xfrm>
        </p:spPr>
        <p:txBody>
          <a:bodyPr>
            <a:normAutofit/>
          </a:bodyPr>
          <a:lstStyle/>
          <a:p>
            <a:pPr algn="just"/>
            <a:r>
              <a:rPr lang="en-US" sz="2000" b="1" dirty="0" smtClean="0">
                <a:solidFill>
                  <a:srgbClr val="00B050"/>
                </a:solidFill>
              </a:rPr>
              <a:t>Topics to be covered:</a:t>
            </a:r>
          </a:p>
          <a:p>
            <a:pPr lvl="1" algn="just">
              <a:buFont typeface="Arial" pitchFamily="34" charset="0"/>
              <a:buChar char="•"/>
            </a:pPr>
            <a:r>
              <a:rPr lang="en-US" sz="1600" dirty="0" smtClean="0">
                <a:solidFill>
                  <a:srgbClr val="00B050"/>
                </a:solidFill>
              </a:rPr>
              <a:t> Introduction to biology</a:t>
            </a:r>
          </a:p>
          <a:p>
            <a:pPr lvl="1" algn="just">
              <a:buFont typeface="Arial" pitchFamily="34" charset="0"/>
              <a:buChar char="•"/>
            </a:pPr>
            <a:r>
              <a:rPr lang="en-US" sz="1600" dirty="0" smtClean="0">
                <a:solidFill>
                  <a:srgbClr val="00B050"/>
                </a:solidFill>
              </a:rPr>
              <a:t> Cell theory: cell structure, Cell cycle and growth; cell nutrients </a:t>
            </a:r>
          </a:p>
          <a:p>
            <a:pPr lvl="1" algn="just">
              <a:buFont typeface="Arial" pitchFamily="34" charset="0"/>
              <a:buChar char="•"/>
            </a:pPr>
            <a:r>
              <a:rPr lang="en-US" sz="1600" dirty="0" smtClean="0">
                <a:solidFill>
                  <a:srgbClr val="00B050"/>
                </a:solidFill>
              </a:rPr>
              <a:t> Cell construction: biomolecules (Protein, carbohydrates and lipids)</a:t>
            </a:r>
          </a:p>
          <a:p>
            <a:pPr lvl="1" algn="just">
              <a:buFont typeface="Arial" pitchFamily="34" charset="0"/>
              <a:buChar char="•"/>
            </a:pPr>
            <a:r>
              <a:rPr lang="en-US" sz="1600" dirty="0" smtClean="0">
                <a:solidFill>
                  <a:srgbClr val="00B050"/>
                </a:solidFill>
              </a:rPr>
              <a:t> Genetic material: nucleic acids, Chromatin, DNA structure, replication, transcription &amp;  translation ,  </a:t>
            </a:r>
          </a:p>
          <a:p>
            <a:pPr lvl="1" algn="just">
              <a:buFont typeface="Arial" pitchFamily="34" charset="0"/>
              <a:buChar char="•"/>
            </a:pPr>
            <a:r>
              <a:rPr lang="en-US" sz="1600" dirty="0" smtClean="0">
                <a:solidFill>
                  <a:srgbClr val="00B050"/>
                </a:solidFill>
              </a:rPr>
              <a:t>Enzymes and metabolism basics </a:t>
            </a:r>
          </a:p>
          <a:p>
            <a:pPr lvl="1" algn="just">
              <a:buFont typeface="Arial" pitchFamily="34" charset="0"/>
              <a:buChar char="•"/>
            </a:pPr>
            <a:r>
              <a:rPr lang="en-US" sz="1600" dirty="0" smtClean="0">
                <a:solidFill>
                  <a:srgbClr val="00B050"/>
                </a:solidFill>
              </a:rPr>
              <a:t>Biotechnology </a:t>
            </a:r>
            <a:endParaRPr lang="en-US" sz="1600" dirty="0">
              <a:solidFill>
                <a:srgbClr val="00B050"/>
              </a:solidFill>
            </a:endParaRPr>
          </a:p>
        </p:txBody>
      </p:sp>
      <p:sp>
        <p:nvSpPr>
          <p:cNvPr id="4" name="Rectangle 3"/>
          <p:cNvSpPr/>
          <p:nvPr/>
        </p:nvSpPr>
        <p:spPr>
          <a:xfrm>
            <a:off x="2354226" y="5105400"/>
            <a:ext cx="4106573" cy="830997"/>
          </a:xfrm>
          <a:prstGeom prst="rect">
            <a:avLst/>
          </a:prstGeom>
        </p:spPr>
        <p:txBody>
          <a:bodyPr wrap="none">
            <a:spAutoFit/>
          </a:bodyPr>
          <a:lstStyle/>
          <a:p>
            <a:pPr lvl="1" algn="ctr"/>
            <a:r>
              <a:rPr lang="en-US" sz="1600" dirty="0" smtClean="0">
                <a:solidFill>
                  <a:srgbClr val="00B050"/>
                </a:solidFill>
              </a:rPr>
              <a:t>Course Instructor: Dr. Sanjeev Kumar, CBE</a:t>
            </a:r>
          </a:p>
          <a:p>
            <a:pPr lvl="1" algn="ctr"/>
            <a:r>
              <a:rPr lang="en-US" sz="1600" dirty="0" smtClean="0">
                <a:solidFill>
                  <a:srgbClr val="00B050"/>
                </a:solidFill>
                <a:hlinkClick r:id="rId2"/>
              </a:rPr>
              <a:t>sanjukec@iitp.ac.in</a:t>
            </a:r>
            <a:endParaRPr lang="en-US" sz="1600" dirty="0" smtClean="0">
              <a:solidFill>
                <a:srgbClr val="00B050"/>
              </a:solidFill>
            </a:endParaRPr>
          </a:p>
          <a:p>
            <a:pPr lvl="1" algn="ctr"/>
            <a:r>
              <a:rPr lang="en-US" sz="1600" dirty="0" smtClean="0">
                <a:solidFill>
                  <a:srgbClr val="00B050"/>
                </a:solidFill>
              </a:rPr>
              <a:t> </a:t>
            </a:r>
            <a:endParaRPr lang="en-US" sz="1600" dirty="0">
              <a:solidFill>
                <a:srgbClr val="00B050"/>
              </a:solidFill>
            </a:endParaRPr>
          </a:p>
        </p:txBody>
      </p:sp>
    </p:spTree>
    <p:extLst>
      <p:ext uri="{BB962C8B-B14F-4D97-AF65-F5344CB8AC3E}">
        <p14:creationId xmlns:p14="http://schemas.microsoft.com/office/powerpoint/2010/main" val="3935490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Autofit/>
          </a:bodyPr>
          <a:lstStyle/>
          <a:p>
            <a:pPr algn="just"/>
            <a:r>
              <a:rPr lang="en-US" sz="2000" b="1" dirty="0" smtClean="0"/>
              <a:t>Computational biology</a:t>
            </a:r>
            <a:r>
              <a:rPr lang="en-US" sz="2000" dirty="0"/>
              <a:t> involves the development and application of data-analytical and theoretical methods, mathematical modeling and computational simulation techniques to the study of biological, ecological, behavioral, and social systems. The field is broadly defined and includes </a:t>
            </a:r>
            <a:r>
              <a:rPr lang="en-US" sz="2000" dirty="0" smtClean="0"/>
              <a:t>foundations in</a:t>
            </a:r>
            <a:r>
              <a:rPr lang="en-US" sz="2000" dirty="0"/>
              <a:t> biology, </a:t>
            </a:r>
            <a:r>
              <a:rPr lang="en-US" sz="2000" dirty="0" smtClean="0"/>
              <a:t>applied mathematics</a:t>
            </a:r>
            <a:r>
              <a:rPr lang="en-US" sz="2000" dirty="0"/>
              <a:t>, statistics, biochemistry, chemistry, biophysics, molecular biology, genetics, genomics, computer science and </a:t>
            </a:r>
            <a:r>
              <a:rPr lang="en-US" sz="2000" dirty="0" smtClean="0"/>
              <a:t>evolution</a:t>
            </a:r>
          </a:p>
          <a:p>
            <a:pPr algn="just"/>
            <a:endParaRPr lang="en-US" sz="2000" dirty="0"/>
          </a:p>
          <a:p>
            <a:pPr algn="just"/>
            <a:r>
              <a:rPr lang="en-US" sz="2000" b="1" dirty="0"/>
              <a:t>Environmental engineering </a:t>
            </a:r>
            <a:r>
              <a:rPr lang="en-US" sz="2000" dirty="0"/>
              <a:t>is the branch of engineering that focuses on protecting the environment by reducing waste and pollution. The field is also dedicated to improving environmental conditions through remediation. It deals with the design of technologies and processes that control pollution releases and clean up existing </a:t>
            </a:r>
            <a:r>
              <a:rPr lang="en-US" sz="2000" dirty="0" smtClean="0"/>
              <a:t>contamination. </a:t>
            </a:r>
          </a:p>
          <a:p>
            <a:pPr algn="just"/>
            <a:endParaRPr lang="en-US" sz="2000" dirty="0" smtClean="0"/>
          </a:p>
          <a:p>
            <a:pPr algn="just"/>
            <a:r>
              <a:rPr lang="en-US" sz="2000" b="1" dirty="0"/>
              <a:t>Biochemical Engineering </a:t>
            </a:r>
            <a:r>
              <a:rPr lang="en-US" sz="2000" dirty="0"/>
              <a:t>is a branch of Chemical Engineering or Biological Engineering. It is a branch of engineering that deals with the design and construction of unit processes that involve biological organisms or molecules</a:t>
            </a:r>
          </a:p>
        </p:txBody>
      </p:sp>
    </p:spTree>
    <p:extLst>
      <p:ext uri="{BB962C8B-B14F-4D97-AF65-F5344CB8AC3E}">
        <p14:creationId xmlns:p14="http://schemas.microsoft.com/office/powerpoint/2010/main" val="38927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2800" b="1" dirty="0" smtClean="0">
                <a:solidFill>
                  <a:prstClr val="black"/>
                </a:solidFill>
              </a:rPr>
              <a:t>Classification of Living Organisms</a:t>
            </a:r>
            <a:endParaRPr lang="en-US" sz="4800" dirty="0"/>
          </a:p>
        </p:txBody>
      </p:sp>
      <p:sp>
        <p:nvSpPr>
          <p:cNvPr id="3" name="Content Placeholder 2"/>
          <p:cNvSpPr>
            <a:spLocks noGrp="1"/>
          </p:cNvSpPr>
          <p:nvPr>
            <p:ph idx="1"/>
          </p:nvPr>
        </p:nvSpPr>
        <p:spPr>
          <a:xfrm>
            <a:off x="457200" y="1219200"/>
            <a:ext cx="8229600" cy="5486400"/>
          </a:xfrm>
        </p:spPr>
        <p:txBody>
          <a:bodyPr>
            <a:noAutofit/>
          </a:bodyPr>
          <a:lstStyle/>
          <a:p>
            <a:pPr algn="just">
              <a:buFont typeface="Wingdings" pitchFamily="2" charset="2"/>
              <a:buChar char="Ø"/>
            </a:pPr>
            <a:r>
              <a:rPr lang="en-US" sz="2400" dirty="0" smtClean="0"/>
              <a:t>In earlier day when number of species were limited, </a:t>
            </a:r>
            <a:r>
              <a:rPr lang="en-US" sz="2400" b="1" dirty="0" smtClean="0">
                <a:solidFill>
                  <a:srgbClr val="FF0000"/>
                </a:solidFill>
              </a:rPr>
              <a:t>Aristotle </a:t>
            </a:r>
            <a:r>
              <a:rPr lang="en-US" sz="1600" b="1" dirty="0" smtClean="0">
                <a:solidFill>
                  <a:srgbClr val="FF0000"/>
                </a:solidFill>
              </a:rPr>
              <a:t>(born 384 </a:t>
            </a:r>
            <a:r>
              <a:rPr lang="en-US" sz="1600" b="1" dirty="0" err="1" smtClean="0">
                <a:solidFill>
                  <a:srgbClr val="FF0000"/>
                </a:solidFill>
              </a:rPr>
              <a:t>bce</a:t>
            </a:r>
            <a:r>
              <a:rPr lang="en-US" sz="1600" b="1" dirty="0" smtClean="0">
                <a:solidFill>
                  <a:srgbClr val="FF0000"/>
                </a:solidFill>
              </a:rPr>
              <a:t>, Stagira, Chalcidice, Greece—died 322, Chalcis, Euboea)</a:t>
            </a:r>
            <a:r>
              <a:rPr lang="en-US" sz="2400" dirty="0" smtClean="0"/>
              <a:t> has used morphological differences as a criteria classified in two groups:</a:t>
            </a:r>
            <a:r>
              <a:rPr lang="en-US" sz="1800" dirty="0" smtClean="0"/>
              <a:t> </a:t>
            </a:r>
            <a:r>
              <a:rPr lang="en-US" sz="2400" b="1" dirty="0" smtClean="0">
                <a:solidFill>
                  <a:srgbClr val="00B050"/>
                </a:solidFill>
              </a:rPr>
              <a:t>plant and animals</a:t>
            </a:r>
            <a:r>
              <a:rPr lang="en-US" sz="1800" dirty="0" smtClean="0"/>
              <a:t> </a:t>
            </a:r>
          </a:p>
          <a:p>
            <a:pPr algn="just">
              <a:buFont typeface="Wingdings" pitchFamily="2" charset="2"/>
              <a:buChar char="Ø"/>
            </a:pPr>
            <a:endParaRPr lang="en-US" sz="1800" dirty="0" smtClean="0"/>
          </a:p>
          <a:p>
            <a:pPr algn="just">
              <a:buFont typeface="Wingdings" pitchFamily="2" charset="2"/>
              <a:buChar char="Ø"/>
            </a:pPr>
            <a:r>
              <a:rPr lang="en-US" sz="2400" dirty="0" smtClean="0"/>
              <a:t>But as number goes up this kind of classification didn’t hold and the organism were classified into two </a:t>
            </a:r>
            <a:r>
              <a:rPr lang="en-US" sz="2400" dirty="0" smtClean="0">
                <a:solidFill>
                  <a:srgbClr val="0070C0"/>
                </a:solidFill>
              </a:rPr>
              <a:t>kingdom</a:t>
            </a:r>
            <a:r>
              <a:rPr lang="en-US" sz="2400" dirty="0" smtClean="0"/>
              <a:t>: </a:t>
            </a:r>
            <a:r>
              <a:rPr lang="en-US" sz="2400" b="1" dirty="0" err="1" smtClean="0">
                <a:solidFill>
                  <a:srgbClr val="00B050"/>
                </a:solidFill>
              </a:rPr>
              <a:t>plantae</a:t>
            </a:r>
            <a:r>
              <a:rPr lang="en-US" sz="2400" b="1" dirty="0" smtClean="0">
                <a:solidFill>
                  <a:srgbClr val="00B050"/>
                </a:solidFill>
              </a:rPr>
              <a:t> and </a:t>
            </a:r>
            <a:r>
              <a:rPr lang="en-US" sz="2400" b="1" dirty="0" err="1" smtClean="0">
                <a:solidFill>
                  <a:srgbClr val="00B050"/>
                </a:solidFill>
              </a:rPr>
              <a:t>animalia</a:t>
            </a:r>
            <a:r>
              <a:rPr lang="en-US" sz="2400" b="1" dirty="0" smtClean="0">
                <a:solidFill>
                  <a:srgbClr val="00B050"/>
                </a:solidFill>
              </a:rPr>
              <a:t>.  </a:t>
            </a:r>
          </a:p>
          <a:p>
            <a:pPr algn="just">
              <a:buFont typeface="Wingdings" pitchFamily="2" charset="2"/>
              <a:buChar char="Ø"/>
            </a:pPr>
            <a:endParaRPr lang="en-US" sz="2400" b="1" dirty="0" smtClean="0">
              <a:solidFill>
                <a:srgbClr val="00B050"/>
              </a:solidFill>
            </a:endParaRPr>
          </a:p>
          <a:p>
            <a:pPr algn="just">
              <a:buFont typeface="Wingdings" pitchFamily="2" charset="2"/>
              <a:buChar char="Ø"/>
            </a:pPr>
            <a:r>
              <a:rPr lang="en-US" sz="2400" dirty="0" smtClean="0"/>
              <a:t>This type of classification was easy to do but several organism were difficult to classify of either of these kingdoms.</a:t>
            </a:r>
          </a:p>
          <a:p>
            <a:pPr algn="just">
              <a:buFont typeface="Wingdings" pitchFamily="2" charset="2"/>
              <a:buChar char="Ø"/>
            </a:pPr>
            <a:endParaRPr lang="en-US" sz="2400" dirty="0" smtClean="0"/>
          </a:p>
          <a:p>
            <a:pPr algn="just">
              <a:buFont typeface="Wingdings" pitchFamily="2" charset="2"/>
              <a:buChar char="Ø"/>
            </a:pPr>
            <a:r>
              <a:rPr lang="en-US" sz="2400" dirty="0" smtClean="0"/>
              <a:t>Later, </a:t>
            </a:r>
            <a:r>
              <a:rPr lang="en-US" sz="2400" b="1" i="1" dirty="0" smtClean="0">
                <a:solidFill>
                  <a:srgbClr val="FF0000"/>
                </a:solidFill>
              </a:rPr>
              <a:t>R.H. Whittaker </a:t>
            </a:r>
            <a:r>
              <a:rPr lang="en-US" sz="2400" dirty="0" smtClean="0"/>
              <a:t>have grouped the organisms using five kingdom classification</a:t>
            </a:r>
            <a:endParaRPr lang="en-US" sz="4000" dirty="0"/>
          </a:p>
        </p:txBody>
      </p:sp>
    </p:spTree>
    <p:extLst>
      <p:ext uri="{BB962C8B-B14F-4D97-AF65-F5344CB8AC3E}">
        <p14:creationId xmlns:p14="http://schemas.microsoft.com/office/powerpoint/2010/main" val="1736973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800" b="1" dirty="0" smtClean="0"/>
              <a:t>Five Kingdom for classification of living organism </a:t>
            </a:r>
            <a:endParaRPr lang="en-US" sz="2800" b="1" dirty="0"/>
          </a:p>
        </p:txBody>
      </p:sp>
      <p:pic>
        <p:nvPicPr>
          <p:cNvPr id="22530" name="Picture 2"/>
          <p:cNvPicPr>
            <a:picLocks noChangeAspect="1" noChangeArrowheads="1"/>
          </p:cNvPicPr>
          <p:nvPr/>
        </p:nvPicPr>
        <p:blipFill>
          <a:blip r:embed="rId2" cstate="print"/>
          <a:srcRect/>
          <a:stretch>
            <a:fillRect/>
          </a:stretch>
        </p:blipFill>
        <p:spPr bwMode="auto">
          <a:xfrm>
            <a:off x="1524000" y="1371600"/>
            <a:ext cx="6278977" cy="4846320"/>
          </a:xfrm>
          <a:prstGeom prst="rect">
            <a:avLst/>
          </a:prstGeom>
          <a:noFill/>
          <a:ln w="9525">
            <a:noFill/>
            <a:miter lim="800000"/>
            <a:headEnd/>
            <a:tailEnd/>
          </a:ln>
        </p:spPr>
      </p:pic>
    </p:spTree>
    <p:extLst>
      <p:ext uri="{BB962C8B-B14F-4D97-AF65-F5344CB8AC3E}">
        <p14:creationId xmlns:p14="http://schemas.microsoft.com/office/powerpoint/2010/main" val="70116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2800" b="1" dirty="0" smtClean="0"/>
              <a:t>Properties of The Five Kingdoms </a:t>
            </a:r>
            <a:endParaRPr lang="en-US" sz="2800" dirty="0"/>
          </a:p>
        </p:txBody>
      </p:sp>
      <p:pic>
        <p:nvPicPr>
          <p:cNvPr id="23554" name="Picture 2"/>
          <p:cNvPicPr>
            <a:picLocks noChangeAspect="1" noChangeArrowheads="1"/>
          </p:cNvPicPr>
          <p:nvPr/>
        </p:nvPicPr>
        <p:blipFill>
          <a:blip r:embed="rId2" cstate="print"/>
          <a:srcRect t="12195"/>
          <a:stretch>
            <a:fillRect/>
          </a:stretch>
        </p:blipFill>
        <p:spPr bwMode="auto">
          <a:xfrm>
            <a:off x="304800" y="685800"/>
            <a:ext cx="8615778" cy="3200400"/>
          </a:xfrm>
          <a:prstGeom prst="rect">
            <a:avLst/>
          </a:prstGeom>
          <a:noFill/>
          <a:ln w="9525">
            <a:noFill/>
            <a:miter lim="800000"/>
            <a:headEnd/>
            <a:tailEnd/>
          </a:ln>
        </p:spPr>
      </p:pic>
      <p:pic>
        <p:nvPicPr>
          <p:cNvPr id="23556" name="Picture 4" descr="Image result for Classification of Living Organisms"/>
          <p:cNvPicPr>
            <a:picLocks noChangeAspect="1" noChangeArrowheads="1"/>
          </p:cNvPicPr>
          <p:nvPr/>
        </p:nvPicPr>
        <p:blipFill>
          <a:blip r:embed="rId3" cstate="print"/>
          <a:srcRect l="16000" t="26627" r="4000" b="9467"/>
          <a:stretch>
            <a:fillRect/>
          </a:stretch>
        </p:blipFill>
        <p:spPr bwMode="auto">
          <a:xfrm>
            <a:off x="0" y="3886200"/>
            <a:ext cx="3810000" cy="2286000"/>
          </a:xfrm>
          <a:prstGeom prst="rect">
            <a:avLst/>
          </a:prstGeom>
          <a:noFill/>
        </p:spPr>
      </p:pic>
      <p:sp>
        <p:nvSpPr>
          <p:cNvPr id="5" name="Rectangle 4"/>
          <p:cNvSpPr/>
          <p:nvPr/>
        </p:nvSpPr>
        <p:spPr>
          <a:xfrm>
            <a:off x="3733800" y="4038600"/>
            <a:ext cx="5410200" cy="1107996"/>
          </a:xfrm>
          <a:prstGeom prst="rect">
            <a:avLst/>
          </a:prstGeom>
          <a:solidFill>
            <a:schemeClr val="accent3">
              <a:lumMod val="40000"/>
              <a:lumOff val="60000"/>
            </a:schemeClr>
          </a:solidFill>
        </p:spPr>
        <p:txBody>
          <a:bodyPr wrap="square">
            <a:spAutoFit/>
          </a:bodyPr>
          <a:lstStyle/>
          <a:p>
            <a:r>
              <a:rPr lang="en-US" sz="1600" b="1" dirty="0" smtClean="0">
                <a:solidFill>
                  <a:srgbClr val="FF0000"/>
                </a:solidFill>
              </a:rPr>
              <a:t>Other species</a:t>
            </a:r>
            <a:r>
              <a:rPr lang="en-US" sz="1600" dirty="0" smtClean="0">
                <a:solidFill>
                  <a:srgbClr val="FF0000"/>
                </a:solidFill>
              </a:rPr>
              <a:t>: </a:t>
            </a:r>
          </a:p>
          <a:p>
            <a:pPr lvl="1">
              <a:buFont typeface="Wingdings" pitchFamily="2" charset="2"/>
              <a:buChar char="Ø"/>
            </a:pPr>
            <a:r>
              <a:rPr lang="en-US" sz="1600" b="1" dirty="0" smtClean="0">
                <a:solidFill>
                  <a:srgbClr val="FF0000"/>
                </a:solidFill>
              </a:rPr>
              <a:t>Virus</a:t>
            </a:r>
            <a:r>
              <a:rPr lang="en-US" sz="1600" dirty="0" smtClean="0">
                <a:solidFill>
                  <a:srgbClr val="FF0000"/>
                </a:solidFill>
              </a:rPr>
              <a:t>: </a:t>
            </a:r>
            <a:r>
              <a:rPr lang="en-US" sz="1400" dirty="0" smtClean="0">
                <a:solidFill>
                  <a:srgbClr val="FF0000"/>
                </a:solidFill>
              </a:rPr>
              <a:t>non-nucleated &amp; </a:t>
            </a:r>
            <a:r>
              <a:rPr lang="en-US" sz="1400" dirty="0" err="1" smtClean="0">
                <a:solidFill>
                  <a:srgbClr val="FF0000"/>
                </a:solidFill>
              </a:rPr>
              <a:t>acellular</a:t>
            </a:r>
            <a:r>
              <a:rPr lang="en-US" sz="1400" dirty="0" smtClean="0">
                <a:solidFill>
                  <a:srgbClr val="FF0000"/>
                </a:solidFill>
              </a:rPr>
              <a:t>; DNA/ RNA with protein coat. </a:t>
            </a:r>
            <a:endParaRPr lang="en-US" sz="1600" dirty="0" smtClean="0">
              <a:solidFill>
                <a:srgbClr val="FF0000"/>
              </a:solidFill>
            </a:endParaRPr>
          </a:p>
          <a:p>
            <a:pPr lvl="1">
              <a:buFont typeface="Wingdings" pitchFamily="2" charset="2"/>
              <a:buChar char="Ø"/>
            </a:pPr>
            <a:r>
              <a:rPr lang="en-US" sz="1600" b="1" dirty="0" err="1" smtClean="0">
                <a:solidFill>
                  <a:srgbClr val="FF0000"/>
                </a:solidFill>
              </a:rPr>
              <a:t>Viroids</a:t>
            </a:r>
            <a:r>
              <a:rPr lang="en-US" sz="1600" dirty="0" smtClean="0">
                <a:solidFill>
                  <a:srgbClr val="FF0000"/>
                </a:solidFill>
              </a:rPr>
              <a:t>:  </a:t>
            </a:r>
            <a:r>
              <a:rPr lang="en-US" sz="1400" dirty="0" smtClean="0">
                <a:solidFill>
                  <a:srgbClr val="FF0000"/>
                </a:solidFill>
              </a:rPr>
              <a:t>organisms which contains only free RNA. </a:t>
            </a:r>
          </a:p>
          <a:p>
            <a:pPr lvl="1">
              <a:buFont typeface="Wingdings" pitchFamily="2" charset="2"/>
              <a:buChar char="Ø"/>
            </a:pPr>
            <a:r>
              <a:rPr lang="en-US" sz="1600" b="1" dirty="0" smtClean="0">
                <a:solidFill>
                  <a:srgbClr val="FF0000"/>
                </a:solidFill>
              </a:rPr>
              <a:t>Lichens</a:t>
            </a:r>
            <a:r>
              <a:rPr lang="en-US" sz="1600" dirty="0" smtClean="0">
                <a:solidFill>
                  <a:srgbClr val="FF0000"/>
                </a:solidFill>
              </a:rPr>
              <a:t>:</a:t>
            </a:r>
            <a:r>
              <a:rPr lang="en-US" sz="1400" dirty="0" smtClean="0">
                <a:solidFill>
                  <a:srgbClr val="FF0000"/>
                </a:solidFill>
              </a:rPr>
              <a:t> </a:t>
            </a:r>
            <a:r>
              <a:rPr lang="en-US" sz="1400" dirty="0" err="1" smtClean="0">
                <a:solidFill>
                  <a:srgbClr val="FF0000"/>
                </a:solidFill>
              </a:rPr>
              <a:t>symbiont</a:t>
            </a:r>
            <a:r>
              <a:rPr lang="en-US" sz="1400" dirty="0" smtClean="0">
                <a:solidFill>
                  <a:srgbClr val="FF0000"/>
                </a:solidFill>
              </a:rPr>
              <a:t> of algae and fungi </a:t>
            </a:r>
            <a:endParaRPr lang="en-US" sz="1600" dirty="0">
              <a:solidFill>
                <a:srgbClr val="FF0000"/>
              </a:solidFill>
            </a:endParaRPr>
          </a:p>
        </p:txBody>
      </p:sp>
      <p:pic>
        <p:nvPicPr>
          <p:cNvPr id="16386" name="Picture 2" descr="Lichens (by?)"/>
          <p:cNvPicPr>
            <a:picLocks noChangeAspect="1" noChangeArrowheads="1"/>
          </p:cNvPicPr>
          <p:nvPr/>
        </p:nvPicPr>
        <p:blipFill>
          <a:blip r:embed="rId4" cstate="print"/>
          <a:srcRect/>
          <a:stretch>
            <a:fillRect/>
          </a:stretch>
        </p:blipFill>
        <p:spPr bwMode="auto">
          <a:xfrm>
            <a:off x="7696200" y="4937760"/>
            <a:ext cx="1280159" cy="1920240"/>
          </a:xfrm>
          <a:prstGeom prst="rect">
            <a:avLst/>
          </a:prstGeom>
          <a:noFill/>
        </p:spPr>
      </p:pic>
      <p:pic>
        <p:nvPicPr>
          <p:cNvPr id="16388" name="Picture 4" descr="lichen"/>
          <p:cNvPicPr>
            <a:picLocks noChangeAspect="1" noChangeArrowheads="1"/>
          </p:cNvPicPr>
          <p:nvPr/>
        </p:nvPicPr>
        <p:blipFill>
          <a:blip r:embed="rId5" cstate="print"/>
          <a:srcRect/>
          <a:stretch>
            <a:fillRect/>
          </a:stretch>
        </p:blipFill>
        <p:spPr bwMode="auto">
          <a:xfrm>
            <a:off x="4343400" y="5212080"/>
            <a:ext cx="2912013" cy="1645920"/>
          </a:xfrm>
          <a:prstGeom prst="rect">
            <a:avLst/>
          </a:prstGeom>
          <a:noFill/>
        </p:spPr>
      </p:pic>
      <p:sp>
        <p:nvSpPr>
          <p:cNvPr id="3" name="Rectangle 2"/>
          <p:cNvSpPr/>
          <p:nvPr/>
        </p:nvSpPr>
        <p:spPr>
          <a:xfrm>
            <a:off x="83820" y="6531113"/>
            <a:ext cx="4572000" cy="523220"/>
          </a:xfrm>
          <a:prstGeom prst="rect">
            <a:avLst/>
          </a:prstGeom>
        </p:spPr>
        <p:txBody>
          <a:bodyPr>
            <a:spAutoFit/>
          </a:bodyPr>
          <a:lstStyle/>
          <a:p>
            <a:r>
              <a:rPr lang="en-US" sz="1400" dirty="0">
                <a:hlinkClick r:id="rId6"/>
              </a:rPr>
              <a:t>https://</a:t>
            </a:r>
            <a:r>
              <a:rPr lang="en-US" sz="1400" dirty="0" smtClean="0">
                <a:hlinkClick r:id="rId6"/>
              </a:rPr>
              <a:t>www.youtube.com/watch?v=4_cgm6kh0ns</a:t>
            </a:r>
            <a:r>
              <a:rPr lang="en-US" sz="1400" dirty="0" smtClean="0"/>
              <a:t>	</a:t>
            </a:r>
            <a:endParaRPr lang="en-US" sz="1400" dirty="0"/>
          </a:p>
        </p:txBody>
      </p:sp>
      <p:sp>
        <p:nvSpPr>
          <p:cNvPr id="4" name="Rectangle 2"/>
          <p:cNvSpPr/>
          <p:nvPr/>
        </p:nvSpPr>
        <p:spPr>
          <a:xfrm>
            <a:off x="83820" y="6531113"/>
            <a:ext cx="4572000" cy="523220"/>
          </a:xfrm>
          <a:prstGeom prst="rect">
            <a:avLst/>
          </a:prstGeom>
        </p:spPr>
        <p:txBody>
          <a:bodyPr>
            <a:spAutoFit/>
          </a:bodyPr>
          <a:lstStyle/>
          <a:p>
            <a:r>
              <a:rPr lang="en-US" sz="1400" dirty="0">
                <a:hlinkClick r:id="rId6"/>
              </a:rPr>
              <a:t>https://</a:t>
            </a:r>
            <a:r>
              <a:rPr lang="en-US" sz="1400" dirty="0" smtClean="0">
                <a:hlinkClick r:id="rId6"/>
              </a:rPr>
              <a:t>www.youtube.com/watch?v=4_cgm6kh0ns</a:t>
            </a:r>
            <a:r>
              <a:rPr lang="en-US" sz="1400" dirty="0" smtClean="0"/>
              <a:t>	</a:t>
            </a:r>
            <a:endParaRPr lang="en-US" sz="1400" dirty="0"/>
          </a:p>
        </p:txBody>
      </p:sp>
    </p:spTree>
    <p:extLst>
      <p:ext uri="{BB962C8B-B14F-4D97-AF65-F5344CB8AC3E}">
        <p14:creationId xmlns:p14="http://schemas.microsoft.com/office/powerpoint/2010/main" val="17900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lum contrast="40000"/>
          </a:blip>
          <a:stretch>
            <a:fillRect/>
          </a:stretch>
        </p:blipFill>
        <p:spPr>
          <a:xfrm>
            <a:off x="152400" y="685800"/>
            <a:ext cx="8920844" cy="5334000"/>
          </a:xfrm>
          <a:prstGeom prst="rect">
            <a:avLst/>
          </a:prstGeom>
        </p:spPr>
      </p:pic>
      <p:pic>
        <p:nvPicPr>
          <p:cNvPr id="7" name="Picture 6"/>
          <p:cNvPicPr>
            <a:picLocks noChangeAspect="1"/>
          </p:cNvPicPr>
          <p:nvPr/>
        </p:nvPicPr>
        <p:blipFill rotWithShape="1">
          <a:blip r:embed="rId3"/>
          <a:srcRect l="7020"/>
          <a:stretch/>
        </p:blipFill>
        <p:spPr>
          <a:xfrm>
            <a:off x="1677979" y="91440"/>
            <a:ext cx="5249473" cy="6766560"/>
          </a:xfrm>
          <a:prstGeom prst="rect">
            <a:avLst/>
          </a:prstGeom>
        </p:spPr>
      </p:pic>
      <p:sp>
        <p:nvSpPr>
          <p:cNvPr id="8" name="Rounded Rectangle 7"/>
          <p:cNvSpPr/>
          <p:nvPr/>
        </p:nvSpPr>
        <p:spPr>
          <a:xfrm>
            <a:off x="4751180" y="152400"/>
            <a:ext cx="4352544" cy="621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SERB Newsletter: fulcrum, Jan 2019</a:t>
            </a:r>
            <a:endParaRPr lang="en-US" sz="2000" dirty="0"/>
          </a:p>
        </p:txBody>
      </p:sp>
    </p:spTree>
    <p:extLst>
      <p:ext uri="{BB962C8B-B14F-4D97-AF65-F5344CB8AC3E}">
        <p14:creationId xmlns:p14="http://schemas.microsoft.com/office/powerpoint/2010/main" val="373229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t>Classification tools and criteria: Human as an Example</a:t>
            </a:r>
            <a:endParaRPr lang="en-US" sz="2800" b="1" dirty="0"/>
          </a:p>
        </p:txBody>
      </p:sp>
      <p:pic>
        <p:nvPicPr>
          <p:cNvPr id="25604" name="Picture 4" descr="Image result for Classification of Living Organisms"/>
          <p:cNvPicPr>
            <a:picLocks noChangeAspect="1" noChangeArrowheads="1"/>
          </p:cNvPicPr>
          <p:nvPr/>
        </p:nvPicPr>
        <p:blipFill>
          <a:blip r:embed="rId2" cstate="print"/>
          <a:srcRect/>
          <a:stretch>
            <a:fillRect/>
          </a:stretch>
        </p:blipFill>
        <p:spPr bwMode="auto">
          <a:xfrm>
            <a:off x="228600" y="1371601"/>
            <a:ext cx="4663440" cy="4714466"/>
          </a:xfrm>
          <a:prstGeom prst="rect">
            <a:avLst/>
          </a:prstGeom>
          <a:noFill/>
        </p:spPr>
      </p:pic>
      <p:pic>
        <p:nvPicPr>
          <p:cNvPr id="25606" name="Picture 6" descr="Picture"/>
          <p:cNvPicPr>
            <a:picLocks noChangeAspect="1" noChangeArrowheads="1"/>
          </p:cNvPicPr>
          <p:nvPr/>
        </p:nvPicPr>
        <p:blipFill>
          <a:blip r:embed="rId3" cstate="print"/>
          <a:srcRect/>
          <a:stretch>
            <a:fillRect/>
          </a:stretch>
        </p:blipFill>
        <p:spPr bwMode="auto">
          <a:xfrm>
            <a:off x="5063815" y="2438400"/>
            <a:ext cx="3775385" cy="2651760"/>
          </a:xfrm>
          <a:prstGeom prst="rect">
            <a:avLst/>
          </a:prstGeom>
          <a:noFill/>
        </p:spPr>
      </p:pic>
      <p:sp>
        <p:nvSpPr>
          <p:cNvPr id="7" name="Rectangle 6"/>
          <p:cNvSpPr/>
          <p:nvPr/>
        </p:nvSpPr>
        <p:spPr>
          <a:xfrm>
            <a:off x="533400" y="6211669"/>
            <a:ext cx="8763000" cy="307777"/>
          </a:xfrm>
          <a:prstGeom prst="rect">
            <a:avLst/>
          </a:prstGeom>
        </p:spPr>
        <p:txBody>
          <a:bodyPr wrap="square">
            <a:spAutoFit/>
          </a:bodyPr>
          <a:lstStyle/>
          <a:p>
            <a:r>
              <a:rPr lang="en-US" sz="1400" dirty="0" smtClean="0"/>
              <a:t>  Further readings:  </a:t>
            </a:r>
            <a:r>
              <a:rPr lang="en-US" sz="1400" dirty="0" smtClean="0">
                <a:hlinkClick r:id="rId4"/>
              </a:rPr>
              <a:t>http://biology-igcse.weebly.com/classification-of-living-organisms.html</a:t>
            </a:r>
            <a:r>
              <a:rPr lang="en-US" sz="1400" dirty="0" smtClean="0"/>
              <a:t> </a:t>
            </a:r>
            <a:endParaRPr lang="en-US" sz="1400" dirty="0"/>
          </a:p>
        </p:txBody>
      </p:sp>
      <p:sp>
        <p:nvSpPr>
          <p:cNvPr id="6" name="Rectangle 5"/>
          <p:cNvSpPr/>
          <p:nvPr/>
        </p:nvSpPr>
        <p:spPr>
          <a:xfrm>
            <a:off x="4953000" y="1295400"/>
            <a:ext cx="3886200" cy="1169551"/>
          </a:xfrm>
          <a:prstGeom prst="rect">
            <a:avLst/>
          </a:prstGeom>
          <a:solidFill>
            <a:srgbClr val="FFFF00"/>
          </a:solidFill>
        </p:spPr>
        <p:txBody>
          <a:bodyPr wrap="square">
            <a:spAutoFit/>
          </a:bodyPr>
          <a:lstStyle/>
          <a:p>
            <a:pPr algn="just"/>
            <a:r>
              <a:rPr lang="en-US" sz="1400" dirty="0" smtClean="0"/>
              <a:t>The most popular method of naming organism is </a:t>
            </a:r>
            <a:r>
              <a:rPr lang="en-US" sz="1400" b="1" dirty="0" smtClean="0"/>
              <a:t>binomial system </a:t>
            </a:r>
            <a:r>
              <a:rPr lang="en-US" sz="1400" dirty="0" smtClean="0"/>
              <a:t>which involves the information of genus and species to name each organism (Proposed by </a:t>
            </a:r>
            <a:r>
              <a:rPr lang="en-US" sz="1400" dirty="0" smtClean="0">
                <a:solidFill>
                  <a:srgbClr val="FF0000"/>
                </a:solidFill>
              </a:rPr>
              <a:t>Carl Linnaeus: </a:t>
            </a:r>
            <a:r>
              <a:rPr lang="en-US" sz="1400" dirty="0" smtClean="0">
                <a:solidFill>
                  <a:srgbClr val="002060"/>
                </a:solidFill>
              </a:rPr>
              <a:t>Born: 1707, Died: 1778)</a:t>
            </a:r>
            <a:endParaRPr lang="en-US" sz="1400" dirty="0"/>
          </a:p>
        </p:txBody>
      </p:sp>
      <p:cxnSp>
        <p:nvCxnSpPr>
          <p:cNvPr id="10" name="Straight Arrow Connector 9"/>
          <p:cNvCxnSpPr/>
          <p:nvPr/>
        </p:nvCxnSpPr>
        <p:spPr>
          <a:xfrm flipH="1">
            <a:off x="5562600" y="4191000"/>
            <a:ext cx="4572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29400" y="4191000"/>
            <a:ext cx="1524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105400" y="5334000"/>
            <a:ext cx="793487" cy="369332"/>
          </a:xfrm>
          <a:prstGeom prst="rect">
            <a:avLst/>
          </a:prstGeom>
        </p:spPr>
        <p:txBody>
          <a:bodyPr wrap="none">
            <a:spAutoFit/>
          </a:bodyPr>
          <a:lstStyle/>
          <a:p>
            <a:r>
              <a:rPr lang="en-US" dirty="0" smtClean="0"/>
              <a:t>genus </a:t>
            </a:r>
            <a:endParaRPr lang="en-US" dirty="0"/>
          </a:p>
        </p:txBody>
      </p:sp>
      <p:sp>
        <p:nvSpPr>
          <p:cNvPr id="14" name="Rectangle 13"/>
          <p:cNvSpPr/>
          <p:nvPr/>
        </p:nvSpPr>
        <p:spPr>
          <a:xfrm>
            <a:off x="6248400" y="5410200"/>
            <a:ext cx="920445" cy="369332"/>
          </a:xfrm>
          <a:prstGeom prst="rect">
            <a:avLst/>
          </a:prstGeom>
        </p:spPr>
        <p:txBody>
          <a:bodyPr wrap="none">
            <a:spAutoFit/>
          </a:bodyPr>
          <a:lstStyle/>
          <a:p>
            <a:r>
              <a:rPr lang="en-US" dirty="0" smtClean="0"/>
              <a:t>species </a:t>
            </a:r>
            <a:endParaRPr lang="en-US" dirty="0"/>
          </a:p>
        </p:txBody>
      </p:sp>
      <p:sp>
        <p:nvSpPr>
          <p:cNvPr id="15" name="Rectangle 14"/>
          <p:cNvSpPr/>
          <p:nvPr/>
        </p:nvSpPr>
        <p:spPr>
          <a:xfrm>
            <a:off x="4572000" y="5867400"/>
            <a:ext cx="4193327" cy="307777"/>
          </a:xfrm>
          <a:prstGeom prst="rect">
            <a:avLst/>
          </a:prstGeom>
        </p:spPr>
        <p:txBody>
          <a:bodyPr wrap="none">
            <a:spAutoFit/>
          </a:bodyPr>
          <a:lstStyle/>
          <a:p>
            <a:r>
              <a:rPr lang="en-US" sz="1400" dirty="0" smtClean="0"/>
              <a:t>Similarly, Scientific name of mango is </a:t>
            </a:r>
            <a:r>
              <a:rPr lang="en-US" sz="1400" i="1" dirty="0" err="1" smtClean="0"/>
              <a:t>Mangifera</a:t>
            </a:r>
            <a:r>
              <a:rPr lang="en-US" sz="1400" i="1" dirty="0" smtClean="0"/>
              <a:t> </a:t>
            </a:r>
            <a:r>
              <a:rPr lang="en-US" sz="1400" i="1" dirty="0" err="1" smtClean="0"/>
              <a:t>indica</a:t>
            </a:r>
            <a:r>
              <a:rPr lang="en-US" sz="1400" i="1" dirty="0" smtClean="0"/>
              <a:t> </a:t>
            </a:r>
            <a:endParaRPr lang="en-US" sz="1400" dirty="0"/>
          </a:p>
        </p:txBody>
      </p:sp>
    </p:spTree>
    <p:extLst>
      <p:ext uri="{BB962C8B-B14F-4D97-AF65-F5344CB8AC3E}">
        <p14:creationId xmlns:p14="http://schemas.microsoft.com/office/powerpoint/2010/main" val="2553901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8600"/>
            <a:ext cx="7594705" cy="6492240"/>
          </a:xfrm>
          <a:prstGeom prst="rect">
            <a:avLst/>
          </a:prstGeom>
        </p:spPr>
      </p:pic>
    </p:spTree>
    <p:extLst>
      <p:ext uri="{BB962C8B-B14F-4D97-AF65-F5344CB8AC3E}">
        <p14:creationId xmlns:p14="http://schemas.microsoft.com/office/powerpoint/2010/main" val="2331811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19200"/>
            <a:ext cx="8229600" cy="1143000"/>
          </a:xfrm>
        </p:spPr>
        <p:txBody>
          <a:bodyPr/>
          <a:lstStyle/>
          <a:p>
            <a:r>
              <a:rPr lang="en-US" dirty="0" smtClean="0"/>
              <a:t>Cell</a:t>
            </a:r>
            <a:endParaRPr lang="en-US" dirty="0"/>
          </a:p>
        </p:txBody>
      </p:sp>
      <p:pic>
        <p:nvPicPr>
          <p:cNvPr id="4" name="Picture 2" descr="Image result for cell basic unit of life"/>
          <p:cNvPicPr>
            <a:picLocks noChangeAspect="1" noChangeArrowheads="1"/>
          </p:cNvPicPr>
          <p:nvPr/>
        </p:nvPicPr>
        <p:blipFill>
          <a:blip r:embed="rId2" cstate="print"/>
          <a:srcRect l="15013" t="16701" r="23580" b="14823"/>
          <a:stretch>
            <a:fillRect/>
          </a:stretch>
        </p:blipFill>
        <p:spPr bwMode="auto">
          <a:xfrm>
            <a:off x="2819400" y="2743200"/>
            <a:ext cx="4150360" cy="3474720"/>
          </a:xfrm>
          <a:prstGeom prst="rect">
            <a:avLst/>
          </a:prstGeom>
          <a:noFill/>
        </p:spPr>
      </p:pic>
    </p:spTree>
    <p:extLst>
      <p:ext uri="{BB962C8B-B14F-4D97-AF65-F5344CB8AC3E}">
        <p14:creationId xmlns:p14="http://schemas.microsoft.com/office/powerpoint/2010/main" val="33496675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609600"/>
          </a:xfrm>
        </p:spPr>
        <p:txBody>
          <a:bodyPr>
            <a:normAutofit/>
          </a:bodyPr>
          <a:lstStyle/>
          <a:p>
            <a:r>
              <a:rPr lang="en-US" sz="3200" b="1" dirty="0" smtClean="0"/>
              <a:t>Cell: A basic unit of life</a:t>
            </a:r>
            <a:endParaRPr lang="en-US" sz="3200" b="1" dirty="0"/>
          </a:p>
        </p:txBody>
      </p:sp>
      <p:sp>
        <p:nvSpPr>
          <p:cNvPr id="3" name="Content Placeholder 2"/>
          <p:cNvSpPr>
            <a:spLocks noGrp="1"/>
          </p:cNvSpPr>
          <p:nvPr>
            <p:ph idx="1"/>
          </p:nvPr>
        </p:nvSpPr>
        <p:spPr>
          <a:xfrm>
            <a:off x="228600" y="914400"/>
            <a:ext cx="8229600" cy="3962400"/>
          </a:xfrm>
        </p:spPr>
        <p:txBody>
          <a:bodyPr>
            <a:normAutofit/>
          </a:bodyPr>
          <a:lstStyle/>
          <a:p>
            <a:pPr algn="just"/>
            <a:r>
              <a:rPr lang="en-US" sz="1800" dirty="0" smtClean="0"/>
              <a:t>The cell is the structural and functional unit of life. </a:t>
            </a:r>
          </a:p>
          <a:p>
            <a:pPr algn="just"/>
            <a:r>
              <a:rPr lang="en-US" sz="1800" dirty="0" smtClean="0"/>
              <a:t>Also regarded as the basic unit of biological activity.</a:t>
            </a:r>
          </a:p>
          <a:p>
            <a:pPr algn="just"/>
            <a:r>
              <a:rPr lang="en-US" sz="1800" dirty="0" smtClean="0"/>
              <a:t>The cell was discovered by </a:t>
            </a:r>
            <a:r>
              <a:rPr lang="en-US" sz="1800" dirty="0" smtClean="0">
                <a:solidFill>
                  <a:srgbClr val="FF0000"/>
                </a:solidFill>
              </a:rPr>
              <a:t>Robert Hooke in </a:t>
            </a:r>
            <a:r>
              <a:rPr lang="en-US" sz="1800" dirty="0" smtClean="0">
                <a:solidFill>
                  <a:srgbClr val="00B050"/>
                </a:solidFill>
              </a:rPr>
              <a:t>1665</a:t>
            </a:r>
            <a:r>
              <a:rPr lang="en-US" sz="1800" dirty="0" smtClean="0"/>
              <a:t>.</a:t>
            </a:r>
          </a:p>
          <a:p>
            <a:pPr algn="just"/>
            <a:r>
              <a:rPr lang="en-US" sz="1800" dirty="0" smtClean="0"/>
              <a:t>Cell concept: finally originated in </a:t>
            </a:r>
            <a:r>
              <a:rPr lang="en-US" sz="1800" dirty="0" smtClean="0">
                <a:solidFill>
                  <a:srgbClr val="00B050"/>
                </a:solidFill>
              </a:rPr>
              <a:t>1838 -1839</a:t>
            </a:r>
            <a:r>
              <a:rPr lang="en-US" sz="1800" dirty="0" smtClean="0">
                <a:solidFill>
                  <a:srgbClr val="FF0000"/>
                </a:solidFill>
              </a:rPr>
              <a:t> </a:t>
            </a:r>
            <a:r>
              <a:rPr lang="en-US" sz="1800" dirty="0" smtClean="0"/>
              <a:t>from the contributions of </a:t>
            </a:r>
            <a:r>
              <a:rPr lang="en-US" sz="1800" dirty="0" err="1" smtClean="0">
                <a:solidFill>
                  <a:srgbClr val="FF0000"/>
                </a:solidFill>
              </a:rPr>
              <a:t>Schleiden</a:t>
            </a:r>
            <a:r>
              <a:rPr lang="en-US" sz="1800" dirty="0" smtClean="0">
                <a:solidFill>
                  <a:srgbClr val="FF0000"/>
                </a:solidFill>
              </a:rPr>
              <a:t> and Schwann </a:t>
            </a:r>
            <a:r>
              <a:rPr lang="en-US" sz="1800" dirty="0" smtClean="0"/>
              <a:t>. </a:t>
            </a:r>
          </a:p>
          <a:p>
            <a:pPr algn="just"/>
            <a:r>
              <a:rPr lang="en-US" sz="1800" dirty="0" smtClean="0"/>
              <a:t>However, it was only after </a:t>
            </a:r>
            <a:r>
              <a:rPr lang="en-US" sz="1800" dirty="0" smtClean="0">
                <a:solidFill>
                  <a:srgbClr val="00B050"/>
                </a:solidFill>
              </a:rPr>
              <a:t>1940</a:t>
            </a:r>
            <a:r>
              <a:rPr lang="en-US" sz="1800" dirty="0" smtClean="0"/>
              <a:t>, the complexities of cell structure were exposed.</a:t>
            </a:r>
          </a:p>
          <a:p>
            <a:pPr algn="just"/>
            <a:endParaRPr lang="en-US" sz="1600" dirty="0"/>
          </a:p>
        </p:txBody>
      </p:sp>
      <p:pic>
        <p:nvPicPr>
          <p:cNvPr id="1028" name="Picture 4" descr="File:Cork Micrographia Hooke.png"/>
          <p:cNvPicPr>
            <a:picLocks noChangeAspect="1" noChangeArrowheads="1"/>
          </p:cNvPicPr>
          <p:nvPr/>
        </p:nvPicPr>
        <p:blipFill>
          <a:blip r:embed="rId2" cstate="print"/>
          <a:srcRect b="20000"/>
          <a:stretch>
            <a:fillRect/>
          </a:stretch>
        </p:blipFill>
        <p:spPr bwMode="auto">
          <a:xfrm>
            <a:off x="457200" y="4572000"/>
            <a:ext cx="2057400" cy="2133600"/>
          </a:xfrm>
          <a:prstGeom prst="rect">
            <a:avLst/>
          </a:prstGeom>
          <a:noFill/>
        </p:spPr>
      </p:pic>
      <p:sp>
        <p:nvSpPr>
          <p:cNvPr id="7" name="Rectangle 6"/>
          <p:cNvSpPr/>
          <p:nvPr/>
        </p:nvSpPr>
        <p:spPr>
          <a:xfrm>
            <a:off x="457200" y="2971800"/>
            <a:ext cx="3505200" cy="1600438"/>
          </a:xfrm>
          <a:prstGeom prst="rect">
            <a:avLst/>
          </a:prstGeom>
          <a:solidFill>
            <a:srgbClr val="FFFF00"/>
          </a:solidFill>
          <a:ln>
            <a:solidFill>
              <a:schemeClr val="tx1"/>
            </a:solidFill>
          </a:ln>
        </p:spPr>
        <p:txBody>
          <a:bodyPr wrap="square">
            <a:spAutoFit/>
          </a:bodyPr>
          <a:lstStyle/>
          <a:p>
            <a:pPr algn="just"/>
            <a:r>
              <a:rPr lang="en-US" sz="1400" dirty="0" smtClean="0">
                <a:solidFill>
                  <a:srgbClr val="FF0000"/>
                </a:solidFill>
              </a:rPr>
              <a:t>Robert Hooke examined (under a coarse, compound microscope) very thin slices of cork and saw a multitude of tiny pores that he remarked looked like the walled compartments of a honeycomb. Because of this association, Hooke called them cells, the name they still bear.</a:t>
            </a:r>
            <a:endParaRPr lang="en-US" sz="1400" dirty="0">
              <a:solidFill>
                <a:srgbClr val="FF0000"/>
              </a:solidFill>
            </a:endParaRPr>
          </a:p>
        </p:txBody>
      </p:sp>
      <p:sp>
        <p:nvSpPr>
          <p:cNvPr id="8" name="Rectangle 7"/>
          <p:cNvSpPr/>
          <p:nvPr/>
        </p:nvSpPr>
        <p:spPr>
          <a:xfrm>
            <a:off x="4876800" y="3048000"/>
            <a:ext cx="3657600" cy="1169551"/>
          </a:xfrm>
          <a:prstGeom prst="rect">
            <a:avLst/>
          </a:prstGeom>
          <a:solidFill>
            <a:srgbClr val="FFFF00"/>
          </a:solidFill>
          <a:ln>
            <a:solidFill>
              <a:schemeClr val="tx1"/>
            </a:solidFill>
          </a:ln>
        </p:spPr>
        <p:txBody>
          <a:bodyPr wrap="square">
            <a:spAutoFit/>
          </a:bodyPr>
          <a:lstStyle/>
          <a:p>
            <a:pPr algn="just"/>
            <a:r>
              <a:rPr lang="en-US" sz="1400" dirty="0" smtClean="0">
                <a:solidFill>
                  <a:srgbClr val="002060"/>
                </a:solidFill>
              </a:rPr>
              <a:t>The first man to witness a live cell under a microscope was Antony van Leeuwenhoek,  who in 1674 described the algae  </a:t>
            </a:r>
            <a:r>
              <a:rPr lang="en-US" sz="1400" i="1" dirty="0" smtClean="0">
                <a:solidFill>
                  <a:srgbClr val="002060"/>
                </a:solidFill>
              </a:rPr>
              <a:t>Spirogyra </a:t>
            </a:r>
            <a:r>
              <a:rPr lang="en-US" sz="1400" dirty="0" smtClean="0">
                <a:solidFill>
                  <a:srgbClr val="002060"/>
                </a:solidFill>
              </a:rPr>
              <a:t>and named the moving organisms animalcules, meaning "little animals”</a:t>
            </a:r>
          </a:p>
        </p:txBody>
      </p:sp>
      <p:sp>
        <p:nvSpPr>
          <p:cNvPr id="9" name="Rectangle 8"/>
          <p:cNvSpPr/>
          <p:nvPr/>
        </p:nvSpPr>
        <p:spPr>
          <a:xfrm>
            <a:off x="2819400" y="4549676"/>
            <a:ext cx="6172200" cy="2308324"/>
          </a:xfrm>
          <a:prstGeom prst="rect">
            <a:avLst/>
          </a:prstGeom>
        </p:spPr>
        <p:txBody>
          <a:bodyPr wrap="square">
            <a:spAutoFit/>
          </a:bodyPr>
          <a:lstStyle/>
          <a:p>
            <a:pPr algn="just"/>
            <a:r>
              <a:rPr lang="en-US" dirty="0" smtClean="0"/>
              <a:t>The observations of </a:t>
            </a:r>
            <a:r>
              <a:rPr lang="en-US" dirty="0" smtClean="0">
                <a:solidFill>
                  <a:srgbClr val="FF0000"/>
                </a:solidFill>
              </a:rPr>
              <a:t>Hooke, Leeuwenhoek, </a:t>
            </a:r>
            <a:r>
              <a:rPr lang="en-US" dirty="0" err="1" smtClean="0">
                <a:solidFill>
                  <a:srgbClr val="FF0000"/>
                </a:solidFill>
              </a:rPr>
              <a:t>Schleiden</a:t>
            </a:r>
            <a:r>
              <a:rPr lang="en-US" dirty="0" smtClean="0">
                <a:solidFill>
                  <a:srgbClr val="FF0000"/>
                </a:solidFill>
              </a:rPr>
              <a:t>, Schwann, Virchow,</a:t>
            </a:r>
            <a:r>
              <a:rPr lang="en-US" dirty="0" smtClean="0"/>
              <a:t> and others led to the development of the </a:t>
            </a:r>
            <a:r>
              <a:rPr lang="en-US" b="1" dirty="0" smtClean="0"/>
              <a:t>cell theory</a:t>
            </a:r>
            <a:r>
              <a:rPr lang="en-US" dirty="0" smtClean="0"/>
              <a:t>. The </a:t>
            </a:r>
            <a:r>
              <a:rPr lang="en-US" b="1" dirty="0" smtClean="0"/>
              <a:t>cell theory </a:t>
            </a:r>
            <a:r>
              <a:rPr lang="en-US" dirty="0" smtClean="0"/>
              <a:t>is a widely accepted explanation of the relationship between cells and living things. The cell theory states:</a:t>
            </a:r>
          </a:p>
          <a:p>
            <a:pPr algn="just">
              <a:buFont typeface="Wingdings" pitchFamily="2" charset="2"/>
              <a:buChar char="Ø"/>
            </a:pPr>
            <a:r>
              <a:rPr lang="en-US" dirty="0" smtClean="0"/>
              <a:t> All living things or organisms are made of cells.</a:t>
            </a:r>
          </a:p>
          <a:p>
            <a:pPr algn="just">
              <a:buFont typeface="Wingdings" pitchFamily="2" charset="2"/>
              <a:buChar char="Ø"/>
            </a:pPr>
            <a:r>
              <a:rPr lang="en-US" dirty="0" smtClean="0"/>
              <a:t> New cells are created by old cells dividing into two.</a:t>
            </a:r>
          </a:p>
          <a:p>
            <a:pPr algn="just">
              <a:buFont typeface="Wingdings" pitchFamily="2" charset="2"/>
              <a:buChar char="Ø"/>
            </a:pPr>
            <a:r>
              <a:rPr lang="en-US" dirty="0" smtClean="0"/>
              <a:t>Cells are the basic building units of life.</a:t>
            </a:r>
            <a:endParaRPr lang="en-US" dirty="0"/>
          </a:p>
        </p:txBody>
      </p:sp>
      <p:pic>
        <p:nvPicPr>
          <p:cNvPr id="17410" name="Picture 2" descr="PSM V22 D156 Matthias Jacob Schleiden.jpg"/>
          <p:cNvPicPr>
            <a:picLocks noChangeAspect="1" noChangeArrowheads="1"/>
          </p:cNvPicPr>
          <p:nvPr/>
        </p:nvPicPr>
        <p:blipFill>
          <a:blip r:embed="rId3" cstate="print"/>
          <a:srcRect/>
          <a:stretch>
            <a:fillRect/>
          </a:stretch>
        </p:blipFill>
        <p:spPr bwMode="auto">
          <a:xfrm>
            <a:off x="6096000" y="457200"/>
            <a:ext cx="1054811" cy="1280160"/>
          </a:xfrm>
          <a:prstGeom prst="rect">
            <a:avLst/>
          </a:prstGeom>
          <a:noFill/>
        </p:spPr>
      </p:pic>
      <p:sp>
        <p:nvSpPr>
          <p:cNvPr id="10" name="Rectangle 9"/>
          <p:cNvSpPr/>
          <p:nvPr/>
        </p:nvSpPr>
        <p:spPr>
          <a:xfrm>
            <a:off x="6259989" y="1524000"/>
            <a:ext cx="902811" cy="307777"/>
          </a:xfrm>
          <a:prstGeom prst="rect">
            <a:avLst/>
          </a:prstGeom>
        </p:spPr>
        <p:txBody>
          <a:bodyPr wrap="none">
            <a:spAutoFit/>
          </a:bodyPr>
          <a:lstStyle/>
          <a:p>
            <a:r>
              <a:rPr lang="en-US" sz="1400" b="1" dirty="0" err="1" smtClean="0">
                <a:solidFill>
                  <a:srgbClr val="FF0000"/>
                </a:solidFill>
              </a:rPr>
              <a:t>Schleiden</a:t>
            </a:r>
            <a:endParaRPr lang="en-US" sz="1400" b="1" dirty="0">
              <a:solidFill>
                <a:srgbClr val="FF0000"/>
              </a:solidFill>
            </a:endParaRPr>
          </a:p>
        </p:txBody>
      </p:sp>
      <p:pic>
        <p:nvPicPr>
          <p:cNvPr id="17412" name="Picture 4" descr="Image result"/>
          <p:cNvPicPr>
            <a:picLocks noChangeAspect="1" noChangeArrowheads="1"/>
          </p:cNvPicPr>
          <p:nvPr/>
        </p:nvPicPr>
        <p:blipFill>
          <a:blip r:embed="rId4" cstate="print"/>
          <a:srcRect/>
          <a:stretch>
            <a:fillRect/>
          </a:stretch>
        </p:blipFill>
        <p:spPr bwMode="auto">
          <a:xfrm>
            <a:off x="7620000" y="381000"/>
            <a:ext cx="924301" cy="1280160"/>
          </a:xfrm>
          <a:prstGeom prst="rect">
            <a:avLst/>
          </a:prstGeom>
          <a:noFill/>
        </p:spPr>
      </p:pic>
      <p:sp>
        <p:nvSpPr>
          <p:cNvPr id="11" name="Rectangle 10"/>
          <p:cNvSpPr/>
          <p:nvPr/>
        </p:nvSpPr>
        <p:spPr>
          <a:xfrm>
            <a:off x="7696200" y="1600200"/>
            <a:ext cx="851387" cy="307777"/>
          </a:xfrm>
          <a:prstGeom prst="rect">
            <a:avLst/>
          </a:prstGeom>
        </p:spPr>
        <p:txBody>
          <a:bodyPr wrap="none">
            <a:spAutoFit/>
          </a:bodyPr>
          <a:lstStyle/>
          <a:p>
            <a:r>
              <a:rPr lang="en-US" sz="1400" b="1" dirty="0" smtClean="0">
                <a:solidFill>
                  <a:srgbClr val="FF0000"/>
                </a:solidFill>
              </a:rPr>
              <a:t>Schwann</a:t>
            </a:r>
            <a:endParaRPr lang="en-US" sz="1400" b="1" dirty="0"/>
          </a:p>
        </p:txBody>
      </p:sp>
    </p:spTree>
    <p:extLst>
      <p:ext uri="{BB962C8B-B14F-4D97-AF65-F5344CB8AC3E}">
        <p14:creationId xmlns:p14="http://schemas.microsoft.com/office/powerpoint/2010/main" val="3093956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563562"/>
          </a:xfrm>
        </p:spPr>
        <p:txBody>
          <a:bodyPr>
            <a:normAutofit/>
          </a:bodyPr>
          <a:lstStyle/>
          <a:p>
            <a:r>
              <a:rPr lang="en-US" sz="2800" b="1" dirty="0" smtClean="0"/>
              <a:t>Cell Theory</a:t>
            </a:r>
            <a:endParaRPr lang="en-US" sz="2800" b="1" dirty="0"/>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cstate="print"/>
          <a:srcRect r="10512"/>
          <a:stretch>
            <a:fillRect/>
          </a:stretch>
        </p:blipFill>
        <p:spPr bwMode="auto">
          <a:xfrm>
            <a:off x="152400" y="838200"/>
            <a:ext cx="8902484" cy="5577840"/>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duotone>
              <a:prstClr val="black"/>
              <a:schemeClr val="accent4">
                <a:tint val="45000"/>
                <a:satMod val="400000"/>
              </a:schemeClr>
            </a:duotone>
          </a:blip>
          <a:srcRect/>
          <a:stretch>
            <a:fillRect/>
          </a:stretch>
        </p:blipFill>
        <p:spPr bwMode="auto">
          <a:xfrm>
            <a:off x="762000" y="3581400"/>
            <a:ext cx="8247700" cy="1920240"/>
          </a:xfrm>
          <a:prstGeom prst="rect">
            <a:avLst/>
          </a:prstGeom>
          <a:noFill/>
          <a:ln w="9525">
            <a:solidFill>
              <a:schemeClr val="tx1"/>
            </a:solidFill>
            <a:miter lim="800000"/>
            <a:headEnd/>
            <a:tailEnd/>
          </a:ln>
        </p:spPr>
      </p:pic>
      <p:sp>
        <p:nvSpPr>
          <p:cNvPr id="6" name="Rectangle 5"/>
          <p:cNvSpPr/>
          <p:nvPr/>
        </p:nvSpPr>
        <p:spPr>
          <a:xfrm>
            <a:off x="1905000" y="6400800"/>
            <a:ext cx="7086600" cy="276999"/>
          </a:xfrm>
          <a:prstGeom prst="rect">
            <a:avLst/>
          </a:prstGeom>
        </p:spPr>
        <p:txBody>
          <a:bodyPr wrap="square">
            <a:spAutoFit/>
          </a:bodyPr>
          <a:lstStyle/>
          <a:p>
            <a:r>
              <a:rPr lang="en-US" sz="1200" dirty="0" smtClean="0"/>
              <a:t>Ref:   </a:t>
            </a:r>
            <a:r>
              <a:rPr lang="en-US" sz="1200" dirty="0" smtClean="0">
                <a:hlinkClick r:id="rId4"/>
              </a:rPr>
              <a:t>https://www.saylor.org/site/wp-content/uploads/2010/11/Wiki-Cell-Theory.pdf</a:t>
            </a:r>
            <a:r>
              <a:rPr lang="en-US" sz="1200" dirty="0" smtClean="0"/>
              <a:t> </a:t>
            </a:r>
            <a:endParaRPr lang="en-US" sz="1200" dirty="0"/>
          </a:p>
        </p:txBody>
      </p:sp>
    </p:spTree>
    <p:extLst>
      <p:ext uri="{BB962C8B-B14F-4D97-AF65-F5344CB8AC3E}">
        <p14:creationId xmlns:p14="http://schemas.microsoft.com/office/powerpoint/2010/main" val="418010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ox(in)">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normAutofit/>
          </a:bodyPr>
          <a:lstStyle/>
          <a:p>
            <a:r>
              <a:rPr lang="en-US" sz="3600" dirty="0" smtClean="0"/>
              <a:t>Introduction to biology</a:t>
            </a:r>
            <a:endParaRPr lang="en-US" sz="3600" dirty="0"/>
          </a:p>
        </p:txBody>
      </p:sp>
      <p:sp>
        <p:nvSpPr>
          <p:cNvPr id="3" name="Content Placeholder 2"/>
          <p:cNvSpPr>
            <a:spLocks noGrp="1"/>
          </p:cNvSpPr>
          <p:nvPr>
            <p:ph idx="1"/>
          </p:nvPr>
        </p:nvSpPr>
        <p:spPr>
          <a:xfrm>
            <a:off x="304800" y="4038600"/>
            <a:ext cx="8229600" cy="2590800"/>
          </a:xfrm>
        </p:spPr>
        <p:txBody>
          <a:bodyPr>
            <a:normAutofit lnSpcReduction="10000"/>
          </a:bodyPr>
          <a:lstStyle/>
          <a:p>
            <a:pPr algn="ctr">
              <a:buNone/>
            </a:pPr>
            <a:r>
              <a:rPr lang="en-US" sz="2400" dirty="0" smtClean="0">
                <a:solidFill>
                  <a:srgbClr val="FF0000"/>
                </a:solidFill>
              </a:rPr>
              <a:t>Biology or Life sciences: </a:t>
            </a:r>
          </a:p>
          <a:p>
            <a:pPr lvl="1" algn="just">
              <a:buFont typeface="Wingdings" pitchFamily="2" charset="2"/>
              <a:buChar char="Ø"/>
            </a:pPr>
            <a:r>
              <a:rPr lang="en-US" sz="1800" dirty="0" smtClean="0"/>
              <a:t>study living organisms such as plants, animals and human etc.</a:t>
            </a:r>
            <a:r>
              <a:rPr lang="en-US" sz="1400" dirty="0" smtClean="0"/>
              <a:t> </a:t>
            </a:r>
          </a:p>
          <a:p>
            <a:pPr algn="just">
              <a:buNone/>
            </a:pPr>
            <a:endParaRPr lang="en-US" sz="1800" dirty="0" smtClean="0"/>
          </a:p>
          <a:p>
            <a:pPr algn="just">
              <a:buNone/>
            </a:pPr>
            <a:endParaRPr lang="en-US" sz="1800" dirty="0" smtClean="0"/>
          </a:p>
          <a:p>
            <a:pPr lvl="1" algn="just">
              <a:buFont typeface="Wingdings" pitchFamily="2" charset="2"/>
              <a:buChar char="Ø"/>
            </a:pPr>
            <a:r>
              <a:rPr lang="en-US" sz="1400" dirty="0" smtClean="0"/>
              <a:t> </a:t>
            </a:r>
            <a:r>
              <a:rPr lang="en-US" sz="1800" dirty="0" smtClean="0"/>
              <a:t>Biology is one of the main branches of the life sciences such as zoology, botany etc. </a:t>
            </a:r>
          </a:p>
          <a:p>
            <a:pPr lvl="1" algn="just">
              <a:buFont typeface="Wingdings" pitchFamily="2" charset="2"/>
              <a:buChar char="Ø"/>
            </a:pPr>
            <a:r>
              <a:rPr lang="en-US" sz="1800" dirty="0" smtClean="0"/>
              <a:t>many of the life sciences branches are interdisciplinary and interact with subjects for better understanding of living organism</a:t>
            </a:r>
          </a:p>
          <a:p>
            <a:pPr>
              <a:buNone/>
            </a:pPr>
            <a:endParaRPr lang="en-US" dirty="0"/>
          </a:p>
        </p:txBody>
      </p:sp>
      <p:pic>
        <p:nvPicPr>
          <p:cNvPr id="1026" name="Picture 2" descr="https://sushantskoltey.files.wordpress.com/2010/04/organization.jpg?w=640&amp;h=385"/>
          <p:cNvPicPr>
            <a:picLocks noChangeAspect="1" noChangeArrowheads="1"/>
          </p:cNvPicPr>
          <p:nvPr/>
        </p:nvPicPr>
        <p:blipFill>
          <a:blip r:embed="rId2" cstate="print"/>
          <a:srcRect b="16667"/>
          <a:stretch>
            <a:fillRect/>
          </a:stretch>
        </p:blipFill>
        <p:spPr bwMode="auto">
          <a:xfrm>
            <a:off x="1066800" y="762000"/>
            <a:ext cx="6477000" cy="2971800"/>
          </a:xfrm>
          <a:prstGeom prst="rect">
            <a:avLst/>
          </a:prstGeom>
          <a:noFill/>
        </p:spPr>
      </p:pic>
      <p:sp>
        <p:nvSpPr>
          <p:cNvPr id="5" name="Rectangle 4"/>
          <p:cNvSpPr/>
          <p:nvPr/>
        </p:nvSpPr>
        <p:spPr>
          <a:xfrm>
            <a:off x="228600" y="1905000"/>
            <a:ext cx="8686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4800" y="4114800"/>
            <a:ext cx="86868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95600" y="5029200"/>
            <a:ext cx="3066096" cy="369332"/>
          </a:xfrm>
          <a:prstGeom prst="rect">
            <a:avLst/>
          </a:prstGeom>
          <a:solidFill>
            <a:srgbClr val="FFFF00"/>
          </a:solidFill>
        </p:spPr>
        <p:txBody>
          <a:bodyPr wrap="none">
            <a:spAutoFit/>
          </a:bodyPr>
          <a:lstStyle/>
          <a:p>
            <a:r>
              <a:rPr lang="en-US" b="1" dirty="0" smtClean="0"/>
              <a:t>“What Defines living object”? </a:t>
            </a:r>
            <a:endParaRPr lang="en-US" dirty="0"/>
          </a:p>
        </p:txBody>
      </p:sp>
    </p:spTree>
    <p:extLst>
      <p:ext uri="{BB962C8B-B14F-4D97-AF65-F5344CB8AC3E}">
        <p14:creationId xmlns:p14="http://schemas.microsoft.com/office/powerpoint/2010/main" val="9034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800" b="1" dirty="0" smtClean="0"/>
              <a:t>Cell Type or classification</a:t>
            </a:r>
            <a:endParaRPr lang="en-US" sz="2800" b="1" dirty="0"/>
          </a:p>
        </p:txBody>
      </p:sp>
      <p:pic>
        <p:nvPicPr>
          <p:cNvPr id="27650" name="Picture 2" descr="Image result for cell types"/>
          <p:cNvPicPr>
            <a:picLocks noChangeAspect="1" noChangeArrowheads="1"/>
          </p:cNvPicPr>
          <p:nvPr/>
        </p:nvPicPr>
        <p:blipFill>
          <a:blip r:embed="rId2" cstate="print"/>
          <a:srcRect/>
          <a:stretch>
            <a:fillRect/>
          </a:stretch>
        </p:blipFill>
        <p:spPr bwMode="auto">
          <a:xfrm>
            <a:off x="0" y="1371600"/>
            <a:ext cx="4927904" cy="2057400"/>
          </a:xfrm>
          <a:prstGeom prst="rect">
            <a:avLst/>
          </a:prstGeom>
          <a:noFill/>
        </p:spPr>
      </p:pic>
      <p:pic>
        <p:nvPicPr>
          <p:cNvPr id="27652" name="Picture 4" descr="http://cdn.biologydiscussion.com/wp-content/uploads/2015/09/clip_image00273.jpg"/>
          <p:cNvPicPr>
            <a:picLocks noChangeAspect="1" noChangeArrowheads="1"/>
          </p:cNvPicPr>
          <p:nvPr/>
        </p:nvPicPr>
        <p:blipFill>
          <a:blip r:embed="rId3" cstate="print"/>
          <a:srcRect/>
          <a:stretch>
            <a:fillRect/>
          </a:stretch>
        </p:blipFill>
        <p:spPr bwMode="auto">
          <a:xfrm>
            <a:off x="2893358" y="3749040"/>
            <a:ext cx="6250642" cy="3108960"/>
          </a:xfrm>
          <a:prstGeom prst="rect">
            <a:avLst/>
          </a:prstGeom>
          <a:noFill/>
        </p:spPr>
      </p:pic>
      <p:sp>
        <p:nvSpPr>
          <p:cNvPr id="6" name="Rectangle 5"/>
          <p:cNvSpPr/>
          <p:nvPr/>
        </p:nvSpPr>
        <p:spPr>
          <a:xfrm>
            <a:off x="5029200" y="1066800"/>
            <a:ext cx="3962400" cy="73866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1400" b="1" dirty="0" smtClean="0">
                <a:solidFill>
                  <a:schemeClr val="accent6">
                    <a:lumMod val="75000"/>
                  </a:schemeClr>
                </a:solidFill>
              </a:rPr>
              <a:t>(Greek: pro-before; </a:t>
            </a:r>
            <a:r>
              <a:rPr lang="en-US" sz="1400" b="1" dirty="0" err="1" smtClean="0">
                <a:solidFill>
                  <a:schemeClr val="accent6">
                    <a:lumMod val="75000"/>
                  </a:schemeClr>
                </a:solidFill>
              </a:rPr>
              <a:t>karyon</a:t>
            </a:r>
            <a:r>
              <a:rPr lang="en-US" sz="1400" b="1" dirty="0" smtClean="0">
                <a:solidFill>
                  <a:schemeClr val="accent6">
                    <a:lumMod val="75000"/>
                  </a:schemeClr>
                </a:solidFill>
              </a:rPr>
              <a:t> – nucleus)</a:t>
            </a:r>
          </a:p>
          <a:p>
            <a:pPr algn="just"/>
            <a:r>
              <a:rPr lang="en-US" sz="1400" b="1" dirty="0" smtClean="0">
                <a:solidFill>
                  <a:srgbClr val="0070C0"/>
                </a:solidFill>
              </a:rPr>
              <a:t>Lack a well-defined nucleus and possess relatively simple structure. e.g., all bacteria.</a:t>
            </a:r>
            <a:endParaRPr lang="en-US" sz="1400" b="1" dirty="0">
              <a:solidFill>
                <a:srgbClr val="0070C0"/>
              </a:solidFill>
            </a:endParaRPr>
          </a:p>
        </p:txBody>
      </p:sp>
      <p:sp>
        <p:nvSpPr>
          <p:cNvPr id="7" name="Right Arrow 6"/>
          <p:cNvSpPr/>
          <p:nvPr/>
        </p:nvSpPr>
        <p:spPr>
          <a:xfrm>
            <a:off x="3886200" y="1219200"/>
            <a:ext cx="990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4114800"/>
            <a:ext cx="2362200" cy="138499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sz="1400" b="1" dirty="0" smtClean="0">
                <a:solidFill>
                  <a:srgbClr val="FF0000"/>
                </a:solidFill>
              </a:rPr>
              <a:t>(Greek: </a:t>
            </a:r>
            <a:r>
              <a:rPr lang="en-US" sz="1400" b="1" dirty="0" err="1" smtClean="0">
                <a:solidFill>
                  <a:srgbClr val="FF0000"/>
                </a:solidFill>
              </a:rPr>
              <a:t>eu</a:t>
            </a:r>
            <a:r>
              <a:rPr lang="en-US" sz="1400" b="1" dirty="0" smtClean="0">
                <a:solidFill>
                  <a:srgbClr val="FF0000"/>
                </a:solidFill>
              </a:rPr>
              <a:t>-true; </a:t>
            </a:r>
            <a:r>
              <a:rPr lang="en-US" sz="1400" b="1" dirty="0" err="1" smtClean="0">
                <a:solidFill>
                  <a:srgbClr val="FF0000"/>
                </a:solidFill>
              </a:rPr>
              <a:t>karyon</a:t>
            </a:r>
            <a:r>
              <a:rPr lang="en-US" sz="1400" b="1" dirty="0" smtClean="0">
                <a:solidFill>
                  <a:srgbClr val="FF0000"/>
                </a:solidFill>
              </a:rPr>
              <a:t>-nucleus) possess a well-defined nucleus and are more complex in their structure and function. </a:t>
            </a:r>
          </a:p>
          <a:p>
            <a:pPr algn="just"/>
            <a:r>
              <a:rPr lang="en-US" sz="1400" b="1" dirty="0" smtClean="0">
                <a:solidFill>
                  <a:srgbClr val="FF0000"/>
                </a:solidFill>
              </a:rPr>
              <a:t>e.g., animals and plants cells</a:t>
            </a:r>
            <a:endParaRPr lang="en-US" sz="1400" b="1" dirty="0">
              <a:solidFill>
                <a:srgbClr val="FF0000"/>
              </a:solidFill>
            </a:endParaRPr>
          </a:p>
        </p:txBody>
      </p:sp>
      <p:sp>
        <p:nvSpPr>
          <p:cNvPr id="9" name="Down Arrow 8"/>
          <p:cNvSpPr/>
          <p:nvPr/>
        </p:nvSpPr>
        <p:spPr>
          <a:xfrm>
            <a:off x="838200" y="3429000"/>
            <a:ext cx="304800" cy="533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15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ox(in)">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715962"/>
          </a:xfrm>
        </p:spPr>
        <p:txBody>
          <a:bodyPr>
            <a:normAutofit/>
          </a:bodyPr>
          <a:lstStyle/>
          <a:p>
            <a:r>
              <a:rPr lang="en-US" sz="3200" b="1" dirty="0" smtClean="0"/>
              <a:t>Prokaryotic Cells </a:t>
            </a:r>
            <a:endParaRPr lang="en-US" sz="3200" b="1" dirty="0"/>
          </a:p>
        </p:txBody>
      </p:sp>
      <p:sp>
        <p:nvSpPr>
          <p:cNvPr id="3" name="Content Placeholder 2"/>
          <p:cNvSpPr>
            <a:spLocks noGrp="1"/>
          </p:cNvSpPr>
          <p:nvPr>
            <p:ph idx="1"/>
          </p:nvPr>
        </p:nvSpPr>
        <p:spPr>
          <a:xfrm>
            <a:off x="152400" y="1295400"/>
            <a:ext cx="8229600" cy="4754563"/>
          </a:xfrm>
        </p:spPr>
        <p:txBody>
          <a:bodyPr>
            <a:normAutofit/>
          </a:bodyPr>
          <a:lstStyle/>
          <a:p>
            <a:r>
              <a:rPr lang="en-US" sz="1600" dirty="0" smtClean="0"/>
              <a:t>Mainly bacteria and </a:t>
            </a:r>
            <a:r>
              <a:rPr lang="en-US" sz="1600" dirty="0" err="1" smtClean="0"/>
              <a:t>cynobacteria</a:t>
            </a:r>
            <a:endParaRPr lang="en-US" sz="1600" dirty="0" smtClean="0"/>
          </a:p>
          <a:p>
            <a:r>
              <a:rPr lang="en-US" sz="1600" dirty="0" smtClean="0"/>
              <a:t>Grow rapidly; typical doubling time 0.5 to 3-4 hrs</a:t>
            </a:r>
          </a:p>
          <a:p>
            <a:r>
              <a:rPr lang="en-US" sz="1600" dirty="0" smtClean="0"/>
              <a:t> utilize a variety of nutrients as carbon source such as </a:t>
            </a:r>
          </a:p>
          <a:p>
            <a:pPr>
              <a:buNone/>
            </a:pPr>
            <a:r>
              <a:rPr lang="en-US" sz="1600" dirty="0" smtClean="0"/>
              <a:t>	carbohydrates, proteins , hydrocarbons and CO</a:t>
            </a:r>
            <a:r>
              <a:rPr lang="en-US" sz="1600" baseline="-25000" dirty="0" smtClean="0"/>
              <a:t>2  </a:t>
            </a:r>
          </a:p>
          <a:p>
            <a:pPr>
              <a:buNone/>
            </a:pPr>
            <a:r>
              <a:rPr lang="en-US" sz="1600" b="1" dirty="0" smtClean="0"/>
              <a:t>Size: </a:t>
            </a:r>
          </a:p>
          <a:p>
            <a:r>
              <a:rPr lang="en-US" sz="1600" dirty="0" smtClean="0"/>
              <a:t>typically range in size from 0.2 </a:t>
            </a:r>
            <a:r>
              <a:rPr lang="en-US" sz="1600" dirty="0" err="1" smtClean="0"/>
              <a:t>μm</a:t>
            </a:r>
            <a:r>
              <a:rPr lang="en-US" sz="1600" dirty="0" smtClean="0"/>
              <a:t> to 2.0 </a:t>
            </a:r>
            <a:r>
              <a:rPr lang="en-US" sz="1600" dirty="0" err="1" smtClean="0"/>
              <a:t>μm</a:t>
            </a:r>
            <a:r>
              <a:rPr lang="en-US" sz="1600" dirty="0" smtClean="0"/>
              <a:t> in diameter </a:t>
            </a:r>
          </a:p>
          <a:p>
            <a:r>
              <a:rPr lang="en-US" sz="1600" dirty="0" smtClean="0"/>
              <a:t>and from 1 to over 6 </a:t>
            </a:r>
            <a:r>
              <a:rPr lang="en-US" sz="1600" dirty="0" err="1" smtClean="0"/>
              <a:t>μm</a:t>
            </a:r>
            <a:r>
              <a:rPr lang="en-US" sz="1600" dirty="0" smtClean="0"/>
              <a:t> in length (some time </a:t>
            </a:r>
            <a:r>
              <a:rPr lang="en-US" sz="1600" dirty="0" err="1" smtClean="0"/>
              <a:t>upto</a:t>
            </a:r>
            <a:r>
              <a:rPr lang="en-US" sz="1600" dirty="0" smtClean="0"/>
              <a:t> 10 </a:t>
            </a:r>
            <a:r>
              <a:rPr lang="en-US" sz="1600" dirty="0" err="1" smtClean="0"/>
              <a:t>μm</a:t>
            </a:r>
            <a:r>
              <a:rPr lang="en-US" sz="1600" dirty="0" smtClean="0"/>
              <a:t>)</a:t>
            </a:r>
          </a:p>
          <a:p>
            <a:r>
              <a:rPr lang="en-US" sz="1600" dirty="0" smtClean="0"/>
              <a:t>Several exceptions: </a:t>
            </a:r>
          </a:p>
          <a:p>
            <a:pPr lvl="1"/>
            <a:r>
              <a:rPr lang="en-US" sz="1200" dirty="0" smtClean="0"/>
              <a:t>Some may be as large as 600 x 80 </a:t>
            </a:r>
            <a:r>
              <a:rPr lang="en-US" sz="1200" dirty="0" err="1" smtClean="0"/>
              <a:t>μm</a:t>
            </a:r>
            <a:endParaRPr lang="en-US" sz="1200" dirty="0" smtClean="0"/>
          </a:p>
          <a:p>
            <a:pPr lvl="1"/>
            <a:r>
              <a:rPr lang="en-US" sz="1200" dirty="0" err="1" smtClean="0"/>
              <a:t>Ultramicrob</a:t>
            </a:r>
            <a:r>
              <a:rPr lang="en-US" sz="1200" dirty="0" smtClean="0"/>
              <a:t> </a:t>
            </a:r>
            <a:r>
              <a:rPr lang="en-US" sz="1200" dirty="0" err="1" smtClean="0"/>
              <a:t>acteria</a:t>
            </a:r>
            <a:r>
              <a:rPr lang="en-US" sz="1200" dirty="0" smtClean="0"/>
              <a:t> (or </a:t>
            </a:r>
            <a:r>
              <a:rPr lang="en-US" sz="1200" dirty="0" err="1" smtClean="0"/>
              <a:t>nannobacteria</a:t>
            </a:r>
            <a:r>
              <a:rPr lang="en-US" sz="1200" dirty="0" smtClean="0"/>
              <a:t>) : </a:t>
            </a:r>
            <a:r>
              <a:rPr lang="el-GR" sz="1200" dirty="0" smtClean="0"/>
              <a:t>0.05 μ</a:t>
            </a:r>
            <a:r>
              <a:rPr lang="en-US" sz="1200" dirty="0" smtClean="0"/>
              <a:t>m in diameter </a:t>
            </a:r>
            <a:endParaRPr lang="en-US" sz="1600" i="1" dirty="0" smtClean="0"/>
          </a:p>
          <a:p>
            <a:pPr>
              <a:buNone/>
            </a:pPr>
            <a:r>
              <a:rPr lang="en-US" sz="1600" b="1" dirty="0" smtClean="0"/>
              <a:t>Shape: </a:t>
            </a:r>
          </a:p>
          <a:p>
            <a:r>
              <a:rPr lang="en-US" sz="1600" dirty="0" smtClean="0"/>
              <a:t>Different shapes for bacteria</a:t>
            </a:r>
          </a:p>
          <a:p>
            <a:pPr lvl="1"/>
            <a:endParaRPr lang="en-US" sz="1600" i="1" dirty="0" smtClean="0"/>
          </a:p>
          <a:p>
            <a:pPr lvl="1"/>
            <a:endParaRPr lang="en-US" sz="1600" i="1" dirty="0" smtClean="0"/>
          </a:p>
          <a:p>
            <a:pPr lvl="1"/>
            <a:endParaRPr lang="en-US" sz="1600" i="1" dirty="0" smtClean="0"/>
          </a:p>
          <a:p>
            <a:pPr lvl="1"/>
            <a:endParaRPr lang="en-US" sz="1600" i="1" dirty="0" smtClean="0"/>
          </a:p>
          <a:p>
            <a:pPr lvl="1"/>
            <a:endParaRPr lang="en-US" sz="1600" i="1" dirty="0" smtClean="0"/>
          </a:p>
          <a:p>
            <a:pPr lvl="1"/>
            <a:endParaRPr lang="en-US" sz="1200" dirty="0" smtClean="0"/>
          </a:p>
        </p:txBody>
      </p:sp>
      <p:pic>
        <p:nvPicPr>
          <p:cNvPr id="29698" name="Picture 2" descr="Image result for Prokaryotic cells"/>
          <p:cNvPicPr>
            <a:picLocks noChangeAspect="1" noChangeArrowheads="1"/>
          </p:cNvPicPr>
          <p:nvPr/>
        </p:nvPicPr>
        <p:blipFill>
          <a:blip r:embed="rId2" cstate="print"/>
          <a:srcRect/>
          <a:stretch>
            <a:fillRect/>
          </a:stretch>
        </p:blipFill>
        <p:spPr bwMode="auto">
          <a:xfrm>
            <a:off x="5562600" y="685800"/>
            <a:ext cx="3124200" cy="1879642"/>
          </a:xfrm>
          <a:prstGeom prst="rect">
            <a:avLst/>
          </a:prstGeom>
          <a:noFill/>
        </p:spPr>
      </p:pic>
      <p:pic>
        <p:nvPicPr>
          <p:cNvPr id="1028" name="Picture 4" descr="Image result for Prokaryotic Cells shapes"/>
          <p:cNvPicPr>
            <a:picLocks noChangeAspect="1" noChangeArrowheads="1"/>
          </p:cNvPicPr>
          <p:nvPr/>
        </p:nvPicPr>
        <p:blipFill>
          <a:blip r:embed="rId3" cstate="print">
            <a:lum contrast="20000"/>
          </a:blip>
          <a:srcRect/>
          <a:stretch>
            <a:fillRect/>
          </a:stretch>
        </p:blipFill>
        <p:spPr bwMode="auto">
          <a:xfrm>
            <a:off x="3581400" y="4267200"/>
            <a:ext cx="4767792" cy="1691640"/>
          </a:xfrm>
          <a:prstGeom prst="rect">
            <a:avLst/>
          </a:prstGeom>
          <a:noFill/>
        </p:spPr>
      </p:pic>
      <p:sp>
        <p:nvSpPr>
          <p:cNvPr id="7" name="Rectangle 6"/>
          <p:cNvSpPr/>
          <p:nvPr/>
        </p:nvSpPr>
        <p:spPr>
          <a:xfrm>
            <a:off x="914400" y="6400800"/>
            <a:ext cx="6858000" cy="276999"/>
          </a:xfrm>
          <a:prstGeom prst="rect">
            <a:avLst/>
          </a:prstGeom>
        </p:spPr>
        <p:txBody>
          <a:bodyPr wrap="square">
            <a:spAutoFit/>
          </a:bodyPr>
          <a:lstStyle/>
          <a:p>
            <a:r>
              <a:rPr lang="en-US" sz="1200" dirty="0" smtClean="0"/>
              <a:t>Further readings:  </a:t>
            </a:r>
            <a:r>
              <a:rPr lang="en-US" sz="1200" dirty="0" smtClean="0">
                <a:hlinkClick r:id="rId4"/>
              </a:rPr>
              <a:t>http://biologicalexceptions.blogspot.in/2013/08/how-prokaryotes-shape-up.html</a:t>
            </a:r>
            <a:r>
              <a:rPr lang="en-US" sz="1200" dirty="0" smtClean="0"/>
              <a:t> </a:t>
            </a:r>
            <a:endParaRPr lang="en-US" sz="1200" dirty="0"/>
          </a:p>
        </p:txBody>
      </p:sp>
    </p:spTree>
    <p:extLst>
      <p:ext uri="{BB962C8B-B14F-4D97-AF65-F5344CB8AC3E}">
        <p14:creationId xmlns:p14="http://schemas.microsoft.com/office/powerpoint/2010/main" val="3448161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2400" b="1" dirty="0" smtClean="0"/>
              <a:t>Prokaryotes cell division </a:t>
            </a:r>
            <a:endParaRPr lang="en-US" sz="2400" b="1" dirty="0"/>
          </a:p>
        </p:txBody>
      </p:sp>
      <p:sp>
        <p:nvSpPr>
          <p:cNvPr id="3" name="Content Placeholder 2"/>
          <p:cNvSpPr>
            <a:spLocks noGrp="1"/>
          </p:cNvSpPr>
          <p:nvPr>
            <p:ph idx="1"/>
          </p:nvPr>
        </p:nvSpPr>
        <p:spPr>
          <a:xfrm>
            <a:off x="381000" y="1447800"/>
            <a:ext cx="4343400" cy="4343400"/>
          </a:xfrm>
        </p:spPr>
        <p:txBody>
          <a:bodyPr>
            <a:normAutofit/>
          </a:bodyPr>
          <a:lstStyle/>
          <a:p>
            <a:pPr algn="just">
              <a:buNone/>
            </a:pPr>
            <a:r>
              <a:rPr lang="en-US" sz="1800" dirty="0" smtClean="0"/>
              <a:t>	When certain prokaryotes divide, they cling to each other in a distinct arrangement. </a:t>
            </a:r>
          </a:p>
          <a:p>
            <a:pPr algn="just"/>
            <a:r>
              <a:rPr lang="en-US" sz="1800" dirty="0" smtClean="0"/>
              <a:t>A </a:t>
            </a:r>
            <a:r>
              <a:rPr lang="en-US" sz="1800" b="1" dirty="0" err="1" smtClean="0"/>
              <a:t>diplococcus</a:t>
            </a:r>
            <a:r>
              <a:rPr lang="en-US" sz="1800" dirty="0" smtClean="0"/>
              <a:t>, for example, consists of a pair of </a:t>
            </a:r>
            <a:r>
              <a:rPr lang="en-US" sz="1800" dirty="0" err="1" smtClean="0"/>
              <a:t>cocci</a:t>
            </a:r>
            <a:r>
              <a:rPr lang="en-US" sz="1800" dirty="0" smtClean="0"/>
              <a:t>, </a:t>
            </a:r>
          </a:p>
          <a:p>
            <a:pPr algn="just"/>
            <a:r>
              <a:rPr lang="en-US" sz="1800" dirty="0" smtClean="0"/>
              <a:t>while a </a:t>
            </a:r>
            <a:r>
              <a:rPr lang="en-US" sz="1800" b="1" dirty="0" smtClean="0"/>
              <a:t>streptococcus</a:t>
            </a:r>
            <a:r>
              <a:rPr lang="en-US" sz="1800" dirty="0" smtClean="0"/>
              <a:t> consists of a chain of </a:t>
            </a:r>
            <a:r>
              <a:rPr lang="en-US" sz="1800" dirty="0" err="1" smtClean="0"/>
              <a:t>cocci</a:t>
            </a:r>
            <a:r>
              <a:rPr lang="en-US" sz="1800" dirty="0" smtClean="0"/>
              <a:t>, and </a:t>
            </a:r>
          </a:p>
          <a:p>
            <a:pPr algn="just"/>
            <a:r>
              <a:rPr lang="en-US" sz="1800" dirty="0" smtClean="0"/>
              <a:t>a </a:t>
            </a:r>
            <a:r>
              <a:rPr lang="en-US" sz="1800" b="1" dirty="0" err="1" smtClean="0"/>
              <a:t>tetracoccus</a:t>
            </a:r>
            <a:r>
              <a:rPr lang="en-US" sz="1800" dirty="0" smtClean="0"/>
              <a:t> consists of four </a:t>
            </a:r>
            <a:r>
              <a:rPr lang="en-US" sz="1800" dirty="0" err="1" smtClean="0"/>
              <a:t>cocci</a:t>
            </a:r>
            <a:r>
              <a:rPr lang="en-US" sz="1800" dirty="0" smtClean="0"/>
              <a:t> arranged in a cube. </a:t>
            </a:r>
          </a:p>
          <a:p>
            <a:pPr algn="just"/>
            <a:r>
              <a:rPr lang="en-US" sz="1800" dirty="0" err="1" smtClean="0"/>
              <a:t>Cocci</a:t>
            </a:r>
            <a:r>
              <a:rPr lang="en-US" sz="1800" dirty="0" smtClean="0"/>
              <a:t> that divide in three planes and remain in groups cube like groups of eight.: </a:t>
            </a:r>
            <a:r>
              <a:rPr lang="en-US" sz="1800" b="1" dirty="0" smtClean="0"/>
              <a:t> </a:t>
            </a:r>
            <a:r>
              <a:rPr lang="en-US" sz="1800" b="1" dirty="0" err="1" smtClean="0"/>
              <a:t>Sarcinae</a:t>
            </a:r>
            <a:endParaRPr lang="en-US" sz="1800" dirty="0" smtClean="0"/>
          </a:p>
          <a:p>
            <a:pPr algn="just"/>
            <a:r>
              <a:rPr lang="en-US" sz="1800" dirty="0" smtClean="0"/>
              <a:t>A grapelike cluster of </a:t>
            </a:r>
            <a:r>
              <a:rPr lang="en-US" sz="1800" dirty="0" err="1" smtClean="0"/>
              <a:t>cocci</a:t>
            </a:r>
            <a:r>
              <a:rPr lang="en-US" sz="1800" dirty="0" smtClean="0"/>
              <a:t> is called a </a:t>
            </a:r>
            <a:r>
              <a:rPr lang="en-US" sz="1800" b="1" dirty="0" smtClean="0"/>
              <a:t>staphylococcus.</a:t>
            </a:r>
            <a:r>
              <a:rPr lang="en-US" sz="1800" dirty="0" smtClean="0"/>
              <a:t> </a:t>
            </a:r>
          </a:p>
        </p:txBody>
      </p:sp>
      <p:pic>
        <p:nvPicPr>
          <p:cNvPr id="30722" name="Picture 2" descr="Image result for Prokaryotic Cells shapes"/>
          <p:cNvPicPr>
            <a:picLocks noChangeAspect="1" noChangeArrowheads="1"/>
          </p:cNvPicPr>
          <p:nvPr/>
        </p:nvPicPr>
        <p:blipFill>
          <a:blip r:embed="rId2" cstate="print">
            <a:lum contrast="20000"/>
          </a:blip>
          <a:srcRect/>
          <a:stretch>
            <a:fillRect/>
          </a:stretch>
        </p:blipFill>
        <p:spPr bwMode="auto">
          <a:xfrm>
            <a:off x="5257800" y="990600"/>
            <a:ext cx="3009900" cy="4972050"/>
          </a:xfrm>
          <a:prstGeom prst="rect">
            <a:avLst/>
          </a:prstGeom>
          <a:noFill/>
        </p:spPr>
      </p:pic>
    </p:spTree>
    <p:extLst>
      <p:ext uri="{BB962C8B-B14F-4D97-AF65-F5344CB8AC3E}">
        <p14:creationId xmlns:p14="http://schemas.microsoft.com/office/powerpoint/2010/main" val="936083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a:bodyPr>
          <a:lstStyle/>
          <a:p>
            <a:r>
              <a:rPr lang="en-US" sz="2400" b="1" dirty="0" smtClean="0"/>
              <a:t>The cell wall and cell membrane</a:t>
            </a:r>
            <a:endParaRPr lang="en-US" sz="2400" dirty="0"/>
          </a:p>
        </p:txBody>
      </p:sp>
      <p:sp>
        <p:nvSpPr>
          <p:cNvPr id="3" name="Content Placeholder 2"/>
          <p:cNvSpPr>
            <a:spLocks noGrp="1"/>
          </p:cNvSpPr>
          <p:nvPr>
            <p:ph idx="1"/>
          </p:nvPr>
        </p:nvSpPr>
        <p:spPr>
          <a:xfrm>
            <a:off x="457200" y="609600"/>
            <a:ext cx="8229600" cy="5943600"/>
          </a:xfrm>
        </p:spPr>
        <p:txBody>
          <a:bodyPr>
            <a:normAutofit/>
          </a:bodyPr>
          <a:lstStyle/>
          <a:p>
            <a:pPr algn="just"/>
            <a:r>
              <a:rPr lang="en-US" sz="1800" dirty="0" smtClean="0"/>
              <a:t>All bacteria have a semi-rigid cell wall (</a:t>
            </a:r>
            <a:r>
              <a:rPr lang="en-US" sz="1600" b="1" dirty="0" smtClean="0"/>
              <a:t>with the exception of </a:t>
            </a:r>
            <a:r>
              <a:rPr lang="en-US" sz="1600" b="1" dirty="0" err="1" smtClean="0"/>
              <a:t>mycoplasmas</a:t>
            </a:r>
            <a:r>
              <a:rPr lang="en-US" sz="1800" dirty="0" smtClean="0"/>
              <a:t>) </a:t>
            </a:r>
          </a:p>
          <a:p>
            <a:pPr algn="just"/>
            <a:r>
              <a:rPr lang="en-US" sz="1800" dirty="0" smtClean="0"/>
              <a:t>The cell wall gives shape to the organisms and prevents them from bursting, especially since materials in the cytoplasm exert osmotic pressures</a:t>
            </a:r>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endParaRPr lang="en-US" sz="1800" dirty="0" smtClean="0"/>
          </a:p>
          <a:p>
            <a:pPr algn="just"/>
            <a:r>
              <a:rPr lang="en-US" sz="1800" dirty="0" smtClean="0"/>
              <a:t>Chief component of cell wall is </a:t>
            </a:r>
            <a:r>
              <a:rPr lang="en-US" sz="1800" b="1" dirty="0" err="1" smtClean="0"/>
              <a:t>peptidoglycan</a:t>
            </a:r>
            <a:r>
              <a:rPr lang="en-US" sz="1800" b="1" dirty="0" smtClean="0"/>
              <a:t> </a:t>
            </a:r>
            <a:r>
              <a:rPr lang="en-US" sz="1800" dirty="0" smtClean="0"/>
              <a:t> (also called </a:t>
            </a:r>
            <a:r>
              <a:rPr lang="en-US" sz="1800" dirty="0" err="1" smtClean="0"/>
              <a:t>murein</a:t>
            </a:r>
            <a:r>
              <a:rPr lang="en-US" sz="1800" dirty="0" smtClean="0"/>
              <a:t>), a large polymer composed of </a:t>
            </a:r>
            <a:r>
              <a:rPr lang="en-US" sz="1800" dirty="0" smtClean="0">
                <a:solidFill>
                  <a:srgbClr val="00B050"/>
                </a:solidFill>
              </a:rPr>
              <a:t>N‐</a:t>
            </a:r>
            <a:r>
              <a:rPr lang="en-US" sz="1800" dirty="0" err="1" smtClean="0">
                <a:solidFill>
                  <a:srgbClr val="00B050"/>
                </a:solidFill>
              </a:rPr>
              <a:t>acetylglucosamine</a:t>
            </a:r>
            <a:r>
              <a:rPr lang="en-US" sz="1800" dirty="0" smtClean="0"/>
              <a:t> and </a:t>
            </a:r>
            <a:r>
              <a:rPr lang="en-US" sz="1800" dirty="0" smtClean="0">
                <a:solidFill>
                  <a:srgbClr val="00B050"/>
                </a:solidFill>
              </a:rPr>
              <a:t>N‐</a:t>
            </a:r>
            <a:r>
              <a:rPr lang="en-US" sz="1800" dirty="0" err="1" smtClean="0">
                <a:solidFill>
                  <a:srgbClr val="00B050"/>
                </a:solidFill>
              </a:rPr>
              <a:t>acetylmuramic</a:t>
            </a:r>
            <a:r>
              <a:rPr lang="en-US" sz="1800" dirty="0" smtClean="0">
                <a:solidFill>
                  <a:srgbClr val="00B050"/>
                </a:solidFill>
              </a:rPr>
              <a:t> acid</a:t>
            </a:r>
          </a:p>
          <a:p>
            <a:pPr algn="just"/>
            <a:r>
              <a:rPr lang="en-US" sz="1800" dirty="0" smtClean="0"/>
              <a:t>Since </a:t>
            </a:r>
            <a:r>
              <a:rPr lang="en-US" sz="1800" b="1" dirty="0" smtClean="0"/>
              <a:t>peptidoglycan</a:t>
            </a:r>
            <a:r>
              <a:rPr lang="en-US" sz="1800" dirty="0" smtClean="0"/>
              <a:t> is unique to bacteria, many antibiotic drugs are designed to interfere with peptidoglycan synthesis, weakening the cell wall and making bacterial cells more susceptible to the effects of osmotic pressure</a:t>
            </a:r>
            <a:endParaRPr lang="en-US" sz="1800" dirty="0"/>
          </a:p>
        </p:txBody>
      </p:sp>
      <p:pic>
        <p:nvPicPr>
          <p:cNvPr id="1026" name="Picture 2" descr="https://bio.libretexts.org/@api/deki/files/8457/OSC_Microbio_03_03_Plasmolysi.jpg?revision=1&amp;size=bestfit&amp;width=673&amp;height=457"/>
          <p:cNvPicPr>
            <a:picLocks noChangeAspect="1" noChangeArrowheads="1"/>
          </p:cNvPicPr>
          <p:nvPr/>
        </p:nvPicPr>
        <p:blipFill>
          <a:blip r:embed="rId3" cstate="print"/>
          <a:srcRect/>
          <a:stretch>
            <a:fillRect/>
          </a:stretch>
        </p:blipFill>
        <p:spPr bwMode="auto">
          <a:xfrm>
            <a:off x="1676401" y="1828800"/>
            <a:ext cx="4648200" cy="2895600"/>
          </a:xfrm>
          <a:prstGeom prst="rect">
            <a:avLst/>
          </a:prstGeom>
          <a:noFill/>
        </p:spPr>
      </p:pic>
      <p:sp>
        <p:nvSpPr>
          <p:cNvPr id="6" name="Right Arrow 5"/>
          <p:cNvSpPr/>
          <p:nvPr/>
        </p:nvSpPr>
        <p:spPr>
          <a:xfrm>
            <a:off x="6096001" y="2438400"/>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34200" y="2362200"/>
            <a:ext cx="1295401" cy="461665"/>
          </a:xfrm>
          <a:prstGeom prst="rect">
            <a:avLst/>
          </a:prstGeom>
        </p:spPr>
        <p:txBody>
          <a:bodyPr wrap="square">
            <a:spAutoFit/>
          </a:bodyPr>
          <a:lstStyle/>
          <a:p>
            <a:r>
              <a:rPr lang="en-US" sz="1200" b="1" dirty="0" smtClean="0">
                <a:solidFill>
                  <a:srgbClr val="FF0000"/>
                </a:solidFill>
              </a:rPr>
              <a:t>If no cell wall; </a:t>
            </a:r>
          </a:p>
          <a:p>
            <a:r>
              <a:rPr lang="en-US" sz="1200" b="1" dirty="0" smtClean="0">
                <a:solidFill>
                  <a:srgbClr val="FF0000"/>
                </a:solidFill>
              </a:rPr>
              <a:t>cell shall burst</a:t>
            </a:r>
            <a:endParaRPr lang="en-US" sz="1200" b="1" dirty="0">
              <a:solidFill>
                <a:srgbClr val="FF0000"/>
              </a:solidFill>
            </a:endParaRPr>
          </a:p>
        </p:txBody>
      </p:sp>
    </p:spTree>
    <p:extLst>
      <p:ext uri="{BB962C8B-B14F-4D97-AF65-F5344CB8AC3E}">
        <p14:creationId xmlns:p14="http://schemas.microsoft.com/office/powerpoint/2010/main" val="2064071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sz="2800" b="1" dirty="0" smtClean="0"/>
              <a:t>Gram positive and negative cell wall: Gram Staining</a:t>
            </a:r>
            <a:endParaRPr lang="en-US" sz="2800" b="1" dirty="0"/>
          </a:p>
        </p:txBody>
      </p:sp>
      <p:pic>
        <p:nvPicPr>
          <p:cNvPr id="32770" name="Picture 2" descr="Image result for gram staning"/>
          <p:cNvPicPr>
            <a:picLocks noChangeAspect="1" noChangeArrowheads="1"/>
          </p:cNvPicPr>
          <p:nvPr/>
        </p:nvPicPr>
        <p:blipFill>
          <a:blip r:embed="rId2" cstate="print"/>
          <a:srcRect/>
          <a:stretch>
            <a:fillRect/>
          </a:stretch>
        </p:blipFill>
        <p:spPr bwMode="auto">
          <a:xfrm>
            <a:off x="457200" y="762000"/>
            <a:ext cx="7435146" cy="3291840"/>
          </a:xfrm>
          <a:prstGeom prst="rect">
            <a:avLst/>
          </a:prstGeom>
          <a:noFill/>
        </p:spPr>
      </p:pic>
      <p:pic>
        <p:nvPicPr>
          <p:cNvPr id="32772" name="Picture 4" descr="Image result for gram staning"/>
          <p:cNvPicPr>
            <a:picLocks noChangeAspect="1" noChangeArrowheads="1"/>
          </p:cNvPicPr>
          <p:nvPr/>
        </p:nvPicPr>
        <p:blipFill>
          <a:blip r:embed="rId3" cstate="print"/>
          <a:srcRect t="30651" r="50575" b="-1149"/>
          <a:stretch>
            <a:fillRect/>
          </a:stretch>
        </p:blipFill>
        <p:spPr bwMode="auto">
          <a:xfrm>
            <a:off x="5943600" y="4023360"/>
            <a:ext cx="2649772" cy="2834640"/>
          </a:xfrm>
          <a:prstGeom prst="rect">
            <a:avLst/>
          </a:prstGeom>
          <a:noFill/>
        </p:spPr>
      </p:pic>
      <p:sp>
        <p:nvSpPr>
          <p:cNvPr id="6" name="Rectangle 5"/>
          <p:cNvSpPr/>
          <p:nvPr/>
        </p:nvSpPr>
        <p:spPr>
          <a:xfrm>
            <a:off x="762000" y="4953000"/>
            <a:ext cx="4572000" cy="1323439"/>
          </a:xfrm>
          <a:prstGeom prst="rect">
            <a:avLst/>
          </a:prstGeom>
        </p:spPr>
        <p:txBody>
          <a:bodyPr>
            <a:spAutoFit/>
          </a:bodyPr>
          <a:lstStyle/>
          <a:p>
            <a:pPr algn="just"/>
            <a:r>
              <a:rPr lang="en-US" sz="1600" b="1" dirty="0" smtClean="0">
                <a:solidFill>
                  <a:srgbClr val="002060"/>
                </a:solidFill>
              </a:rPr>
              <a:t>Gram-positive bacteria do not have an outer cell membrane found in Gram-negative bacteria. The cell wall of Gram-positive bacteria is high in </a:t>
            </a:r>
            <a:r>
              <a:rPr lang="en-US" sz="1600" b="1" dirty="0" err="1" smtClean="0">
                <a:solidFill>
                  <a:srgbClr val="002060"/>
                </a:solidFill>
              </a:rPr>
              <a:t>peptidoglycan</a:t>
            </a:r>
            <a:r>
              <a:rPr lang="en-US" sz="1600" b="1" dirty="0" smtClean="0">
                <a:solidFill>
                  <a:srgbClr val="002060"/>
                </a:solidFill>
              </a:rPr>
              <a:t> which is responsible for retaining the crystal violet dye. </a:t>
            </a:r>
            <a:endParaRPr lang="en-US" sz="1600" b="1" dirty="0">
              <a:solidFill>
                <a:srgbClr val="002060"/>
              </a:solidFill>
            </a:endParaRPr>
          </a:p>
        </p:txBody>
      </p:sp>
    </p:spTree>
    <p:extLst>
      <p:ext uri="{BB962C8B-B14F-4D97-AF65-F5344CB8AC3E}">
        <p14:creationId xmlns:p14="http://schemas.microsoft.com/office/powerpoint/2010/main" val="2362834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152400" y="838200"/>
          <a:ext cx="5562600" cy="5725902"/>
        </p:xfrm>
        <a:graphic>
          <a:graphicData uri="http://schemas.openxmlformats.org/drawingml/2006/table">
            <a:tbl>
              <a:tblPr>
                <a:tableStyleId>{284E427A-3D55-4303-BF80-6455036E1DE7}</a:tableStyleId>
              </a:tblPr>
              <a:tblGrid>
                <a:gridCol w="1541443">
                  <a:extLst>
                    <a:ext uri="{9D8B030D-6E8A-4147-A177-3AD203B41FA5}">
                      <a16:colId xmlns:a16="http://schemas.microsoft.com/office/drawing/2014/main" val="20000"/>
                    </a:ext>
                  </a:extLst>
                </a:gridCol>
                <a:gridCol w="1675482">
                  <a:extLst>
                    <a:ext uri="{9D8B030D-6E8A-4147-A177-3AD203B41FA5}">
                      <a16:colId xmlns:a16="http://schemas.microsoft.com/office/drawing/2014/main" val="20001"/>
                    </a:ext>
                  </a:extLst>
                </a:gridCol>
                <a:gridCol w="2345675">
                  <a:extLst>
                    <a:ext uri="{9D8B030D-6E8A-4147-A177-3AD203B41FA5}">
                      <a16:colId xmlns:a16="http://schemas.microsoft.com/office/drawing/2014/main" val="20002"/>
                    </a:ext>
                  </a:extLst>
                </a:gridCol>
              </a:tblGrid>
              <a:tr h="423696">
                <a:tc gridSpan="3">
                  <a:txBody>
                    <a:bodyPr/>
                    <a:lstStyle/>
                    <a:p>
                      <a:pPr algn="ctr"/>
                      <a:r>
                        <a:rPr lang="en-US" sz="1600" b="1" dirty="0">
                          <a:solidFill>
                            <a:srgbClr val="002060"/>
                          </a:solidFill>
                        </a:rPr>
                        <a:t>Gram-negative Bacteria versus Gram-positive Bacteria comparison chart</a:t>
                      </a:r>
                    </a:p>
                  </a:txBody>
                  <a:tcPr marL="48149" marR="48149" marT="24074" marB="24074"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3695">
                <a:tc>
                  <a:txBody>
                    <a:bodyPr/>
                    <a:lstStyle/>
                    <a:p>
                      <a:endParaRPr lang="en-US" sz="1400" b="0" dirty="0">
                        <a:solidFill>
                          <a:srgbClr val="002060"/>
                        </a:solidFill>
                      </a:endParaRPr>
                    </a:p>
                  </a:txBody>
                  <a:tcPr marL="48149" marR="48149" marT="24074" marB="24074" anchor="ctr"/>
                </a:tc>
                <a:tc>
                  <a:txBody>
                    <a:bodyPr/>
                    <a:lstStyle/>
                    <a:p>
                      <a:r>
                        <a:rPr lang="en-US" sz="1400" b="1">
                          <a:solidFill>
                            <a:srgbClr val="002060"/>
                          </a:solidFill>
                        </a:rPr>
                        <a:t>Gram-negative Bacteria</a:t>
                      </a:r>
                    </a:p>
                  </a:txBody>
                  <a:tcPr marL="48149" marR="48149" marT="24074" marB="24074" anchor="ctr"/>
                </a:tc>
                <a:tc>
                  <a:txBody>
                    <a:bodyPr/>
                    <a:lstStyle/>
                    <a:p>
                      <a:r>
                        <a:rPr lang="en-US" sz="1400" b="1" dirty="0">
                          <a:solidFill>
                            <a:srgbClr val="002060"/>
                          </a:solidFill>
                        </a:rPr>
                        <a:t>Gram-positive Bacteria</a:t>
                      </a:r>
                    </a:p>
                  </a:txBody>
                  <a:tcPr marL="48149" marR="48149" marT="24074" marB="24074" anchor="ctr"/>
                </a:tc>
                <a:extLst>
                  <a:ext uri="{0D108BD9-81ED-4DB2-BD59-A6C34878D82A}">
                    <a16:rowId xmlns:a16="http://schemas.microsoft.com/office/drawing/2014/main" val="10001"/>
                  </a:ext>
                </a:extLst>
              </a:tr>
              <a:tr h="2057954">
                <a:tc>
                  <a:txBody>
                    <a:bodyPr/>
                    <a:lstStyle/>
                    <a:p>
                      <a:r>
                        <a:rPr lang="en-US" sz="1400" b="1" dirty="0">
                          <a:solidFill>
                            <a:srgbClr val="002060"/>
                          </a:solidFill>
                        </a:rPr>
                        <a:t>Gram reaction</a:t>
                      </a:r>
                    </a:p>
                  </a:txBody>
                  <a:tcPr marL="48149" marR="48149" marT="24074" marB="24074" anchor="ctr"/>
                </a:tc>
                <a:tc>
                  <a:txBody>
                    <a:bodyPr/>
                    <a:lstStyle/>
                    <a:p>
                      <a:r>
                        <a:rPr lang="en-US" sz="1400" dirty="0">
                          <a:solidFill>
                            <a:srgbClr val="002060"/>
                          </a:solidFill>
                        </a:rPr>
                        <a:t>Can be </a:t>
                      </a:r>
                      <a:r>
                        <a:rPr lang="en-US" sz="1400" dirty="0" err="1">
                          <a:solidFill>
                            <a:srgbClr val="002060"/>
                          </a:solidFill>
                        </a:rPr>
                        <a:t>decolourized</a:t>
                      </a:r>
                      <a:r>
                        <a:rPr lang="en-US" sz="1400" dirty="0">
                          <a:solidFill>
                            <a:srgbClr val="002060"/>
                          </a:solidFill>
                        </a:rPr>
                        <a:t> to accept counter stain (</a:t>
                      </a:r>
                      <a:r>
                        <a:rPr lang="en-US" sz="1400" dirty="0" err="1">
                          <a:solidFill>
                            <a:srgbClr val="002060"/>
                          </a:solidFill>
                        </a:rPr>
                        <a:t>Safranin</a:t>
                      </a:r>
                      <a:r>
                        <a:rPr lang="en-US" sz="1400" dirty="0">
                          <a:solidFill>
                            <a:srgbClr val="002060"/>
                          </a:solidFill>
                        </a:rPr>
                        <a:t> or Fuchsine); stain red or pink, they don't retain the Gram stain when washed with absolute alcohol and acetone.</a:t>
                      </a:r>
                      <a:endParaRPr lang="en-US" sz="1400" b="0" dirty="0">
                        <a:solidFill>
                          <a:srgbClr val="002060"/>
                        </a:solidFill>
                      </a:endParaRPr>
                    </a:p>
                  </a:txBody>
                  <a:tcPr marL="48149" marR="48149" marT="24074" marB="24074" anchor="ctr"/>
                </a:tc>
                <a:tc>
                  <a:txBody>
                    <a:bodyPr/>
                    <a:lstStyle/>
                    <a:p>
                      <a:r>
                        <a:rPr lang="en-US" sz="1400" dirty="0">
                          <a:solidFill>
                            <a:srgbClr val="002060"/>
                          </a:solidFill>
                        </a:rPr>
                        <a:t>Retain crystal violet dye and stain dark violet or purple, they remain </a:t>
                      </a:r>
                      <a:r>
                        <a:rPr lang="en-US" sz="1400" dirty="0" err="1">
                          <a:solidFill>
                            <a:srgbClr val="002060"/>
                          </a:solidFill>
                        </a:rPr>
                        <a:t>coloured</a:t>
                      </a:r>
                      <a:r>
                        <a:rPr lang="en-US" sz="1400" dirty="0">
                          <a:solidFill>
                            <a:srgbClr val="002060"/>
                          </a:solidFill>
                        </a:rPr>
                        <a:t> blue or purple with gram stain when washed with absolute alcohol and water.</a:t>
                      </a:r>
                      <a:endParaRPr lang="en-US" sz="1400" b="0" dirty="0">
                        <a:solidFill>
                          <a:srgbClr val="002060"/>
                        </a:solidFill>
                      </a:endParaRPr>
                    </a:p>
                  </a:txBody>
                  <a:tcPr marL="48149" marR="48149" marT="24074" marB="24074" anchor="ctr"/>
                </a:tc>
                <a:extLst>
                  <a:ext uri="{0D108BD9-81ED-4DB2-BD59-A6C34878D82A}">
                    <a16:rowId xmlns:a16="http://schemas.microsoft.com/office/drawing/2014/main" val="10002"/>
                  </a:ext>
                </a:extLst>
              </a:tr>
              <a:tr h="423695">
                <a:tc>
                  <a:txBody>
                    <a:bodyPr/>
                    <a:lstStyle/>
                    <a:p>
                      <a:r>
                        <a:rPr lang="en-US" sz="1400" b="1" dirty="0" err="1">
                          <a:solidFill>
                            <a:srgbClr val="002060"/>
                          </a:solidFill>
                        </a:rPr>
                        <a:t>Peptidoglycan</a:t>
                      </a:r>
                      <a:r>
                        <a:rPr lang="en-US" sz="1400" b="1" dirty="0">
                          <a:solidFill>
                            <a:srgbClr val="002060"/>
                          </a:solidFill>
                        </a:rPr>
                        <a:t> layer</a:t>
                      </a:r>
                    </a:p>
                  </a:txBody>
                  <a:tcPr marL="48149" marR="48149" marT="24074" marB="24074" anchor="ctr"/>
                </a:tc>
                <a:tc>
                  <a:txBody>
                    <a:bodyPr/>
                    <a:lstStyle/>
                    <a:p>
                      <a:r>
                        <a:rPr lang="en-US" sz="1400" dirty="0">
                          <a:solidFill>
                            <a:srgbClr val="002060"/>
                          </a:solidFill>
                        </a:rPr>
                        <a:t>Thin (single-layered)</a:t>
                      </a:r>
                      <a:endParaRPr lang="en-US" sz="1400" b="0" dirty="0">
                        <a:solidFill>
                          <a:srgbClr val="002060"/>
                        </a:solidFill>
                      </a:endParaRPr>
                    </a:p>
                  </a:txBody>
                  <a:tcPr marL="48149" marR="48149" marT="24074" marB="24074" anchor="ctr"/>
                </a:tc>
                <a:tc>
                  <a:txBody>
                    <a:bodyPr/>
                    <a:lstStyle/>
                    <a:p>
                      <a:r>
                        <a:rPr lang="en-US" sz="1400" dirty="0">
                          <a:solidFill>
                            <a:srgbClr val="002060"/>
                          </a:solidFill>
                        </a:rPr>
                        <a:t>Thick (multilayered)</a:t>
                      </a:r>
                      <a:endParaRPr lang="en-US" sz="1400" b="0" dirty="0">
                        <a:solidFill>
                          <a:srgbClr val="002060"/>
                        </a:solidFill>
                      </a:endParaRPr>
                    </a:p>
                  </a:txBody>
                  <a:tcPr marL="48149" marR="48149" marT="24074" marB="24074" anchor="ctr"/>
                </a:tc>
                <a:extLst>
                  <a:ext uri="{0D108BD9-81ED-4DB2-BD59-A6C34878D82A}">
                    <a16:rowId xmlns:a16="http://schemas.microsoft.com/office/drawing/2014/main" val="10003"/>
                  </a:ext>
                </a:extLst>
              </a:tr>
              <a:tr h="300400">
                <a:tc>
                  <a:txBody>
                    <a:bodyPr/>
                    <a:lstStyle/>
                    <a:p>
                      <a:r>
                        <a:rPr lang="en-US" sz="1400" b="1" dirty="0" err="1">
                          <a:solidFill>
                            <a:srgbClr val="002060"/>
                          </a:solidFill>
                        </a:rPr>
                        <a:t>Teichoic</a:t>
                      </a:r>
                      <a:r>
                        <a:rPr lang="en-US" sz="1400" b="1" dirty="0">
                          <a:solidFill>
                            <a:srgbClr val="002060"/>
                          </a:solidFill>
                        </a:rPr>
                        <a:t> acids</a:t>
                      </a:r>
                    </a:p>
                  </a:txBody>
                  <a:tcPr marL="48149" marR="48149" marT="24074" marB="24074" anchor="ctr"/>
                </a:tc>
                <a:tc>
                  <a:txBody>
                    <a:bodyPr/>
                    <a:lstStyle/>
                    <a:p>
                      <a:r>
                        <a:rPr lang="en-US" sz="1400" dirty="0">
                          <a:solidFill>
                            <a:srgbClr val="002060"/>
                          </a:solidFill>
                        </a:rPr>
                        <a:t>Absent</a:t>
                      </a:r>
                      <a:endParaRPr lang="en-US" sz="1400" b="0" dirty="0">
                        <a:solidFill>
                          <a:srgbClr val="002060"/>
                        </a:solidFill>
                      </a:endParaRPr>
                    </a:p>
                  </a:txBody>
                  <a:tcPr marL="48149" marR="48149" marT="24074" marB="24074" anchor="ctr"/>
                </a:tc>
                <a:tc>
                  <a:txBody>
                    <a:bodyPr/>
                    <a:lstStyle/>
                    <a:p>
                      <a:r>
                        <a:rPr lang="en-US" sz="1400">
                          <a:solidFill>
                            <a:srgbClr val="002060"/>
                          </a:solidFill>
                        </a:rPr>
                        <a:t>Present in many</a:t>
                      </a:r>
                      <a:endParaRPr lang="en-US" sz="1400" b="0">
                        <a:solidFill>
                          <a:srgbClr val="002060"/>
                        </a:solidFill>
                      </a:endParaRPr>
                    </a:p>
                  </a:txBody>
                  <a:tcPr marL="48149" marR="48149" marT="24074" marB="24074" anchor="ctr"/>
                </a:tc>
                <a:extLst>
                  <a:ext uri="{0D108BD9-81ED-4DB2-BD59-A6C34878D82A}">
                    <a16:rowId xmlns:a16="http://schemas.microsoft.com/office/drawing/2014/main" val="10004"/>
                  </a:ext>
                </a:extLst>
              </a:tr>
              <a:tr h="300400">
                <a:tc>
                  <a:txBody>
                    <a:bodyPr/>
                    <a:lstStyle/>
                    <a:p>
                      <a:r>
                        <a:rPr lang="en-US" sz="1400" b="1" dirty="0" err="1">
                          <a:solidFill>
                            <a:srgbClr val="002060"/>
                          </a:solidFill>
                        </a:rPr>
                        <a:t>Periplasmic</a:t>
                      </a:r>
                      <a:r>
                        <a:rPr lang="en-US" sz="1400" b="1" dirty="0">
                          <a:solidFill>
                            <a:srgbClr val="002060"/>
                          </a:solidFill>
                        </a:rPr>
                        <a:t> space</a:t>
                      </a:r>
                    </a:p>
                  </a:txBody>
                  <a:tcPr marL="48149" marR="48149" marT="24074" marB="24074" anchor="ctr"/>
                </a:tc>
                <a:tc>
                  <a:txBody>
                    <a:bodyPr/>
                    <a:lstStyle/>
                    <a:p>
                      <a:r>
                        <a:rPr lang="en-US" sz="1400" dirty="0">
                          <a:solidFill>
                            <a:srgbClr val="002060"/>
                          </a:solidFill>
                        </a:rPr>
                        <a:t>present</a:t>
                      </a:r>
                      <a:endParaRPr lang="en-US" sz="1400" b="0" dirty="0">
                        <a:solidFill>
                          <a:srgbClr val="002060"/>
                        </a:solidFill>
                      </a:endParaRPr>
                    </a:p>
                  </a:txBody>
                  <a:tcPr marL="48149" marR="48149" marT="24074" marB="24074" anchor="ctr"/>
                </a:tc>
                <a:tc>
                  <a:txBody>
                    <a:bodyPr/>
                    <a:lstStyle/>
                    <a:p>
                      <a:r>
                        <a:rPr lang="en-US" sz="1400" dirty="0" smtClean="0">
                          <a:solidFill>
                            <a:srgbClr val="002060"/>
                          </a:solidFill>
                        </a:rPr>
                        <a:t>Present</a:t>
                      </a:r>
                      <a:endParaRPr lang="en-US" sz="1400" b="0" dirty="0">
                        <a:solidFill>
                          <a:srgbClr val="002060"/>
                        </a:solidFill>
                      </a:endParaRPr>
                    </a:p>
                  </a:txBody>
                  <a:tcPr marL="48149" marR="48149" marT="24074" marB="24074" anchor="ctr"/>
                </a:tc>
                <a:extLst>
                  <a:ext uri="{0D108BD9-81ED-4DB2-BD59-A6C34878D82A}">
                    <a16:rowId xmlns:a16="http://schemas.microsoft.com/office/drawing/2014/main" val="10005"/>
                  </a:ext>
                </a:extLst>
              </a:tr>
              <a:tr h="300400">
                <a:tc>
                  <a:txBody>
                    <a:bodyPr/>
                    <a:lstStyle/>
                    <a:p>
                      <a:r>
                        <a:rPr lang="en-US" sz="1400" b="1" dirty="0">
                          <a:solidFill>
                            <a:srgbClr val="002060"/>
                          </a:solidFill>
                        </a:rPr>
                        <a:t>Outer membrane</a:t>
                      </a:r>
                    </a:p>
                  </a:txBody>
                  <a:tcPr marL="48149" marR="48149" marT="24074" marB="24074" anchor="ctr"/>
                </a:tc>
                <a:tc>
                  <a:txBody>
                    <a:bodyPr/>
                    <a:lstStyle/>
                    <a:p>
                      <a:r>
                        <a:rPr lang="en-US" sz="1400" dirty="0">
                          <a:solidFill>
                            <a:srgbClr val="002060"/>
                          </a:solidFill>
                        </a:rPr>
                        <a:t>Present</a:t>
                      </a:r>
                      <a:endParaRPr lang="en-US" sz="1400" b="0" dirty="0">
                        <a:solidFill>
                          <a:srgbClr val="002060"/>
                        </a:solidFill>
                      </a:endParaRPr>
                    </a:p>
                  </a:txBody>
                  <a:tcPr marL="48149" marR="48149" marT="24074" marB="24074" anchor="ctr"/>
                </a:tc>
                <a:tc>
                  <a:txBody>
                    <a:bodyPr/>
                    <a:lstStyle/>
                    <a:p>
                      <a:r>
                        <a:rPr lang="en-US" sz="1400">
                          <a:solidFill>
                            <a:srgbClr val="002060"/>
                          </a:solidFill>
                        </a:rPr>
                        <a:t>Absent</a:t>
                      </a:r>
                      <a:endParaRPr lang="en-US" sz="1400" b="0">
                        <a:solidFill>
                          <a:srgbClr val="002060"/>
                        </a:solidFill>
                      </a:endParaRPr>
                    </a:p>
                  </a:txBody>
                  <a:tcPr marL="48149" marR="48149" marT="24074" marB="24074" anchor="ctr"/>
                </a:tc>
                <a:extLst>
                  <a:ext uri="{0D108BD9-81ED-4DB2-BD59-A6C34878D82A}">
                    <a16:rowId xmlns:a16="http://schemas.microsoft.com/office/drawing/2014/main" val="10006"/>
                  </a:ext>
                </a:extLst>
              </a:tr>
              <a:tr h="545493">
                <a:tc>
                  <a:txBody>
                    <a:bodyPr/>
                    <a:lstStyle/>
                    <a:p>
                      <a:r>
                        <a:rPr lang="en-US" sz="1400" b="1" dirty="0" err="1">
                          <a:solidFill>
                            <a:srgbClr val="002060"/>
                          </a:solidFill>
                        </a:rPr>
                        <a:t>Lipopolysaccharide</a:t>
                      </a:r>
                      <a:r>
                        <a:rPr lang="en-US" sz="1400" b="1" dirty="0">
                          <a:solidFill>
                            <a:srgbClr val="002060"/>
                          </a:solidFill>
                        </a:rPr>
                        <a:t> (LPS) content</a:t>
                      </a:r>
                    </a:p>
                  </a:txBody>
                  <a:tcPr marL="48149" marR="48149" marT="24074" marB="24074" anchor="ctr"/>
                </a:tc>
                <a:tc>
                  <a:txBody>
                    <a:bodyPr/>
                    <a:lstStyle/>
                    <a:p>
                      <a:r>
                        <a:rPr lang="en-US" sz="1400" dirty="0">
                          <a:solidFill>
                            <a:srgbClr val="002060"/>
                          </a:solidFill>
                        </a:rPr>
                        <a:t>High</a:t>
                      </a:r>
                      <a:endParaRPr lang="en-US" sz="1400" b="0" dirty="0">
                        <a:solidFill>
                          <a:srgbClr val="002060"/>
                        </a:solidFill>
                      </a:endParaRPr>
                    </a:p>
                  </a:txBody>
                  <a:tcPr marL="48149" marR="48149" marT="24074" marB="24074" anchor="ctr"/>
                </a:tc>
                <a:tc>
                  <a:txBody>
                    <a:bodyPr/>
                    <a:lstStyle/>
                    <a:p>
                      <a:r>
                        <a:rPr lang="en-US" sz="1400" dirty="0">
                          <a:solidFill>
                            <a:srgbClr val="002060"/>
                          </a:solidFill>
                        </a:rPr>
                        <a:t>Virtually none</a:t>
                      </a:r>
                      <a:endParaRPr lang="en-US" sz="1400" b="0" dirty="0">
                        <a:solidFill>
                          <a:srgbClr val="002060"/>
                        </a:solidFill>
                      </a:endParaRPr>
                    </a:p>
                  </a:txBody>
                  <a:tcPr marL="48149" marR="48149" marT="24074" marB="24074" anchor="ctr"/>
                </a:tc>
                <a:extLst>
                  <a:ext uri="{0D108BD9-81ED-4DB2-BD59-A6C34878D82A}">
                    <a16:rowId xmlns:a16="http://schemas.microsoft.com/office/drawing/2014/main" val="10007"/>
                  </a:ext>
                </a:extLst>
              </a:tr>
              <a:tr h="786864">
                <a:tc>
                  <a:txBody>
                    <a:bodyPr/>
                    <a:lstStyle/>
                    <a:p>
                      <a:r>
                        <a:rPr lang="en-US" sz="1400" b="1" dirty="0">
                          <a:solidFill>
                            <a:srgbClr val="002060"/>
                          </a:solidFill>
                        </a:rPr>
                        <a:t>Lipid and lipoprotein content</a:t>
                      </a:r>
                    </a:p>
                  </a:txBody>
                  <a:tcPr marL="48149" marR="48149" marT="24074" marB="24074" anchor="ctr"/>
                </a:tc>
                <a:tc>
                  <a:txBody>
                    <a:bodyPr/>
                    <a:lstStyle/>
                    <a:p>
                      <a:r>
                        <a:rPr lang="en-US" sz="1400" dirty="0">
                          <a:solidFill>
                            <a:srgbClr val="002060"/>
                          </a:solidFill>
                        </a:rPr>
                        <a:t>High (due to presence of outer membrane)</a:t>
                      </a:r>
                      <a:endParaRPr lang="en-US" sz="1400" b="0" dirty="0">
                        <a:solidFill>
                          <a:srgbClr val="002060"/>
                        </a:solidFill>
                      </a:endParaRPr>
                    </a:p>
                  </a:txBody>
                  <a:tcPr marL="48149" marR="48149" marT="24074" marB="24074" anchor="ctr"/>
                </a:tc>
                <a:tc>
                  <a:txBody>
                    <a:bodyPr/>
                    <a:lstStyle/>
                    <a:p>
                      <a:r>
                        <a:rPr lang="en-US" sz="1400" dirty="0">
                          <a:solidFill>
                            <a:srgbClr val="002060"/>
                          </a:solidFill>
                        </a:rPr>
                        <a:t>Low (acid-fast bacteria have lipids linked to </a:t>
                      </a:r>
                      <a:r>
                        <a:rPr lang="en-US" sz="1400" dirty="0" err="1">
                          <a:solidFill>
                            <a:srgbClr val="002060"/>
                          </a:solidFill>
                        </a:rPr>
                        <a:t>peptidoglycan</a:t>
                      </a:r>
                      <a:r>
                        <a:rPr lang="en-US" sz="1400" dirty="0">
                          <a:solidFill>
                            <a:srgbClr val="002060"/>
                          </a:solidFill>
                        </a:rPr>
                        <a:t>)</a:t>
                      </a:r>
                      <a:endParaRPr lang="en-US" sz="1400" b="0" dirty="0">
                        <a:solidFill>
                          <a:srgbClr val="002060"/>
                        </a:solidFill>
                      </a:endParaRPr>
                    </a:p>
                  </a:txBody>
                  <a:tcPr marL="48149" marR="48149" marT="24074" marB="24074" anchor="ctr"/>
                </a:tc>
                <a:extLst>
                  <a:ext uri="{0D108BD9-81ED-4DB2-BD59-A6C34878D82A}">
                    <a16:rowId xmlns:a16="http://schemas.microsoft.com/office/drawing/2014/main" val="10008"/>
                  </a:ext>
                </a:extLst>
              </a:tr>
            </a:tbl>
          </a:graphicData>
        </a:graphic>
      </p:graphicFrame>
      <p:sp>
        <p:nvSpPr>
          <p:cNvPr id="9" name="Rectangle 8"/>
          <p:cNvSpPr/>
          <p:nvPr/>
        </p:nvSpPr>
        <p:spPr>
          <a:xfrm>
            <a:off x="3048000" y="6596390"/>
            <a:ext cx="6096000" cy="261610"/>
          </a:xfrm>
          <a:prstGeom prst="rect">
            <a:avLst/>
          </a:prstGeom>
        </p:spPr>
        <p:txBody>
          <a:bodyPr wrap="square">
            <a:spAutoFit/>
          </a:bodyPr>
          <a:lstStyle/>
          <a:p>
            <a:r>
              <a:rPr lang="en-US" sz="1100" dirty="0" smtClean="0">
                <a:hlinkClick r:id="rId2"/>
              </a:rPr>
              <a:t>https://www.diffen.com/difference/Gram-negative_Bacteria_vs_Gram-positive_Bacteria</a:t>
            </a:r>
            <a:r>
              <a:rPr lang="en-US" sz="1100" dirty="0" smtClean="0"/>
              <a:t> </a:t>
            </a:r>
            <a:endParaRPr lang="en-US" sz="1100" dirty="0"/>
          </a:p>
        </p:txBody>
      </p:sp>
      <p:pic>
        <p:nvPicPr>
          <p:cNvPr id="10" name="Picture 4" descr="Image:cell-wall-gram-bacteria.png"/>
          <p:cNvPicPr>
            <a:picLocks noChangeAspect="1" noChangeArrowheads="1"/>
          </p:cNvPicPr>
          <p:nvPr/>
        </p:nvPicPr>
        <p:blipFill>
          <a:blip r:embed="rId3" cstate="print"/>
          <a:srcRect/>
          <a:stretch>
            <a:fillRect/>
          </a:stretch>
        </p:blipFill>
        <p:spPr bwMode="auto">
          <a:xfrm>
            <a:off x="5827580" y="1371600"/>
            <a:ext cx="3164020" cy="3931920"/>
          </a:xfrm>
          <a:prstGeom prst="rect">
            <a:avLst/>
          </a:prstGeom>
          <a:noFill/>
        </p:spPr>
      </p:pic>
    </p:spTree>
    <p:extLst>
      <p:ext uri="{BB962C8B-B14F-4D97-AF65-F5344CB8AC3E}">
        <p14:creationId xmlns:p14="http://schemas.microsoft.com/office/powerpoint/2010/main" val="157494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b="1" dirty="0" smtClean="0"/>
              <a:t>The cytoplasm and other internal components</a:t>
            </a:r>
            <a:endParaRPr lang="en-US" sz="2800" dirty="0"/>
          </a:p>
        </p:txBody>
      </p:sp>
      <p:sp>
        <p:nvSpPr>
          <p:cNvPr id="3" name="Content Placeholder 2"/>
          <p:cNvSpPr>
            <a:spLocks noGrp="1"/>
          </p:cNvSpPr>
          <p:nvPr>
            <p:ph idx="1"/>
          </p:nvPr>
        </p:nvSpPr>
        <p:spPr>
          <a:xfrm>
            <a:off x="152400" y="1143000"/>
            <a:ext cx="5867400" cy="5334000"/>
          </a:xfrm>
        </p:spPr>
        <p:txBody>
          <a:bodyPr>
            <a:noAutofit/>
          </a:bodyPr>
          <a:lstStyle/>
          <a:p>
            <a:pPr algn="just"/>
            <a:r>
              <a:rPr lang="en-US" sz="1800" dirty="0" smtClean="0"/>
              <a:t>All prokaryotes have cytoplasm surrounded by a </a:t>
            </a:r>
            <a:r>
              <a:rPr lang="en-US" sz="1800" b="1" dirty="0" smtClean="0"/>
              <a:t>cell membrane</a:t>
            </a:r>
            <a:r>
              <a:rPr lang="en-US" sz="1800" dirty="0" smtClean="0"/>
              <a:t>, also known as the </a:t>
            </a:r>
            <a:r>
              <a:rPr lang="en-US" sz="1800" b="1" dirty="0" smtClean="0"/>
              <a:t>plasma membrane</a:t>
            </a:r>
          </a:p>
          <a:p>
            <a:pPr algn="just"/>
            <a:r>
              <a:rPr lang="en-US" sz="1800" dirty="0" smtClean="0"/>
              <a:t>The </a:t>
            </a:r>
            <a:r>
              <a:rPr lang="en-US" sz="1800" b="1" dirty="0" smtClean="0"/>
              <a:t>cytoplasm</a:t>
            </a:r>
            <a:r>
              <a:rPr lang="en-US" sz="1800" dirty="0" smtClean="0"/>
              <a:t> of prokaryotic cells contains </a:t>
            </a:r>
            <a:r>
              <a:rPr lang="en-US" sz="1800" dirty="0" err="1" smtClean="0"/>
              <a:t>ribosomes</a:t>
            </a:r>
            <a:r>
              <a:rPr lang="en-US" sz="1800" dirty="0" smtClean="0"/>
              <a:t> and various other granules used by the organism. </a:t>
            </a:r>
          </a:p>
          <a:p>
            <a:pPr algn="just"/>
            <a:r>
              <a:rPr lang="en-US" sz="1800" dirty="0" smtClean="0"/>
              <a:t>The DNA is contained in the nuclear region (the </a:t>
            </a:r>
            <a:r>
              <a:rPr lang="en-US" sz="1800" b="1" dirty="0" err="1" smtClean="0"/>
              <a:t>nucleoid</a:t>
            </a:r>
            <a:r>
              <a:rPr lang="en-US" sz="1800" dirty="0" smtClean="0"/>
              <a:t>) and has </a:t>
            </a:r>
            <a:r>
              <a:rPr lang="en-US" sz="1800" b="1" dirty="0" smtClean="0">
                <a:solidFill>
                  <a:srgbClr val="FF0000"/>
                </a:solidFill>
              </a:rPr>
              <a:t>no </a:t>
            </a:r>
            <a:r>
              <a:rPr lang="en-US" sz="1800" b="1" dirty="0" err="1" smtClean="0">
                <a:solidFill>
                  <a:srgbClr val="FF0000"/>
                </a:solidFill>
              </a:rPr>
              <a:t>histone</a:t>
            </a:r>
            <a:r>
              <a:rPr lang="en-US" sz="1800" b="1" dirty="0" smtClean="0">
                <a:solidFill>
                  <a:srgbClr val="FF0000"/>
                </a:solidFill>
              </a:rPr>
              <a:t> </a:t>
            </a:r>
            <a:r>
              <a:rPr lang="en-US" sz="1800" dirty="0" smtClean="0"/>
              <a:t>protein to support it.</a:t>
            </a:r>
          </a:p>
          <a:p>
            <a:pPr algn="just"/>
            <a:r>
              <a:rPr lang="en-US" sz="1800" dirty="0" smtClean="0"/>
              <a:t> Prokaryotic cells have in their cytoplasm a single, looped </a:t>
            </a:r>
            <a:r>
              <a:rPr lang="en-US" sz="1800" b="1" dirty="0" smtClean="0"/>
              <a:t>chromosome</a:t>
            </a:r>
            <a:r>
              <a:rPr lang="en-US" sz="1800" dirty="0" smtClean="0"/>
              <a:t>, as well as numerous small loops of DNA called </a:t>
            </a:r>
            <a:r>
              <a:rPr lang="en-US" sz="1800" b="1" dirty="0" smtClean="0"/>
              <a:t>plasmids.</a:t>
            </a:r>
            <a:r>
              <a:rPr lang="en-US" sz="1800" dirty="0" smtClean="0"/>
              <a:t> </a:t>
            </a:r>
          </a:p>
          <a:p>
            <a:pPr algn="just"/>
            <a:r>
              <a:rPr lang="en-US" sz="1800" dirty="0" smtClean="0"/>
              <a:t>Genetic information in the plasmids is apparently not essential for the continued survival of the organism.</a:t>
            </a:r>
          </a:p>
          <a:p>
            <a:pPr algn="just"/>
            <a:r>
              <a:rPr lang="en-US" sz="1800" dirty="0" smtClean="0"/>
              <a:t>Prokaryotic </a:t>
            </a:r>
            <a:r>
              <a:rPr lang="en-US" sz="1800" b="1" dirty="0" err="1" smtClean="0"/>
              <a:t>ribosomes</a:t>
            </a:r>
            <a:r>
              <a:rPr lang="en-US" sz="1800" dirty="0" smtClean="0"/>
              <a:t> contain protein and ribonucleic acid (RNA) and are the locations where protein is synthesized. </a:t>
            </a:r>
          </a:p>
          <a:p>
            <a:pPr algn="just"/>
            <a:r>
              <a:rPr lang="en-US" sz="1800" dirty="0" smtClean="0"/>
              <a:t>Prokaryotic </a:t>
            </a:r>
            <a:r>
              <a:rPr lang="en-US" sz="1800" dirty="0" err="1" smtClean="0"/>
              <a:t>ribosomes</a:t>
            </a:r>
            <a:r>
              <a:rPr lang="en-US" sz="1800" dirty="0" smtClean="0"/>
              <a:t> have a sedimentation rate of 70S, and are therefore known as 70S </a:t>
            </a:r>
            <a:r>
              <a:rPr lang="en-US" sz="1800" dirty="0" err="1" smtClean="0"/>
              <a:t>ribosomes</a:t>
            </a:r>
            <a:r>
              <a:rPr lang="en-US" sz="1800" dirty="0" smtClean="0"/>
              <a:t>. (Eukaryotic cells have </a:t>
            </a:r>
            <a:r>
              <a:rPr lang="en-US" sz="1800" b="1" dirty="0" smtClean="0"/>
              <a:t>80S </a:t>
            </a:r>
            <a:r>
              <a:rPr lang="en-US" sz="1800" b="1" dirty="0" err="1" smtClean="0"/>
              <a:t>ribosomes</a:t>
            </a:r>
            <a:r>
              <a:rPr lang="en-US" sz="1800" dirty="0" smtClean="0"/>
              <a:t>.) </a:t>
            </a:r>
          </a:p>
          <a:p>
            <a:pPr algn="just"/>
            <a:r>
              <a:rPr lang="en-US" sz="1800" dirty="0" smtClean="0"/>
              <a:t>Certain antibiotics bind to these </a:t>
            </a:r>
            <a:r>
              <a:rPr lang="en-US" sz="1800" dirty="0" err="1" smtClean="0"/>
              <a:t>ribosomes</a:t>
            </a:r>
            <a:r>
              <a:rPr lang="en-US" sz="1800" dirty="0" smtClean="0"/>
              <a:t> and inhibit protein synthesis. </a:t>
            </a:r>
            <a:endParaRPr lang="en-US" sz="1800" dirty="0"/>
          </a:p>
        </p:txBody>
      </p:sp>
      <p:pic>
        <p:nvPicPr>
          <p:cNvPr id="37890" name="Picture 2" descr="Image result for cytoplasm"/>
          <p:cNvPicPr>
            <a:picLocks noChangeAspect="1" noChangeArrowheads="1"/>
          </p:cNvPicPr>
          <p:nvPr/>
        </p:nvPicPr>
        <p:blipFill>
          <a:blip r:embed="rId2" cstate="print"/>
          <a:srcRect/>
          <a:stretch>
            <a:fillRect/>
          </a:stretch>
        </p:blipFill>
        <p:spPr bwMode="auto">
          <a:xfrm>
            <a:off x="6228497" y="1219200"/>
            <a:ext cx="2686903" cy="2286000"/>
          </a:xfrm>
          <a:prstGeom prst="rect">
            <a:avLst/>
          </a:prstGeom>
          <a:noFill/>
        </p:spPr>
      </p:pic>
      <p:pic>
        <p:nvPicPr>
          <p:cNvPr id="37892" name="Picture 4" descr="Image result for cytoplasm chromosome, as well as numerous small loops of DNA called plasmids"/>
          <p:cNvPicPr>
            <a:picLocks noChangeAspect="1" noChangeArrowheads="1"/>
          </p:cNvPicPr>
          <p:nvPr/>
        </p:nvPicPr>
        <p:blipFill>
          <a:blip r:embed="rId3" cstate="print"/>
          <a:srcRect/>
          <a:stretch>
            <a:fillRect/>
          </a:stretch>
        </p:blipFill>
        <p:spPr bwMode="auto">
          <a:xfrm>
            <a:off x="6222672" y="4419600"/>
            <a:ext cx="2921328" cy="1371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b="1" dirty="0" smtClean="0"/>
              <a:t>External cellular structures</a:t>
            </a:r>
            <a:endParaRPr lang="en-US" sz="2800" b="1" dirty="0"/>
          </a:p>
        </p:txBody>
      </p:sp>
      <p:sp>
        <p:nvSpPr>
          <p:cNvPr id="3" name="Content Placeholder 2"/>
          <p:cNvSpPr>
            <a:spLocks noGrp="1"/>
          </p:cNvSpPr>
          <p:nvPr>
            <p:ph idx="1"/>
          </p:nvPr>
        </p:nvSpPr>
        <p:spPr>
          <a:xfrm>
            <a:off x="152400" y="1219200"/>
            <a:ext cx="6858000" cy="4983163"/>
          </a:xfrm>
        </p:spPr>
        <p:txBody>
          <a:bodyPr>
            <a:normAutofit/>
          </a:bodyPr>
          <a:lstStyle/>
          <a:p>
            <a:pPr algn="just"/>
            <a:r>
              <a:rPr lang="en-US" sz="1800" b="1" dirty="0" smtClean="0"/>
              <a:t>Flagella: </a:t>
            </a:r>
            <a:r>
              <a:rPr lang="en-US" sz="1600" dirty="0" smtClean="0"/>
              <a:t>Flagella are found primarily in bacterial rods and are used for motility. </a:t>
            </a:r>
          </a:p>
          <a:p>
            <a:pPr lvl="1" algn="just"/>
            <a:r>
              <a:rPr lang="en-US" sz="1600" b="1" dirty="0" smtClean="0"/>
              <a:t>A </a:t>
            </a:r>
            <a:r>
              <a:rPr lang="en-US" sz="1600" b="1" dirty="0" err="1" smtClean="0"/>
              <a:t>monotrichous</a:t>
            </a:r>
            <a:r>
              <a:rPr lang="en-US" sz="1600" b="1" dirty="0" smtClean="0"/>
              <a:t> bacterium </a:t>
            </a:r>
            <a:r>
              <a:rPr lang="en-US" sz="1600" dirty="0" smtClean="0"/>
              <a:t>: a bacterium with a single flagellum </a:t>
            </a:r>
          </a:p>
          <a:p>
            <a:pPr lvl="1" algn="just"/>
            <a:r>
              <a:rPr lang="en-US" sz="1600" b="1" dirty="0" smtClean="0"/>
              <a:t>An </a:t>
            </a:r>
            <a:r>
              <a:rPr lang="en-US" sz="1600" b="1" dirty="0" err="1" smtClean="0"/>
              <a:t>amphitrichous</a:t>
            </a:r>
            <a:r>
              <a:rPr lang="en-US" sz="1600" b="1" dirty="0" smtClean="0"/>
              <a:t> bacterium</a:t>
            </a:r>
            <a:r>
              <a:rPr lang="en-US" sz="1600" dirty="0" smtClean="0"/>
              <a:t>: flagella at both ends of the cell</a:t>
            </a:r>
          </a:p>
          <a:p>
            <a:pPr lvl="1" algn="just"/>
            <a:r>
              <a:rPr lang="en-US" sz="1600" b="1" dirty="0" smtClean="0"/>
              <a:t>A </a:t>
            </a:r>
            <a:r>
              <a:rPr lang="en-US" sz="1600" b="1" dirty="0" err="1" smtClean="0"/>
              <a:t>lophotrichous</a:t>
            </a:r>
            <a:r>
              <a:rPr lang="en-US" sz="1600" b="1" dirty="0" smtClean="0"/>
              <a:t> bacterium</a:t>
            </a:r>
            <a:r>
              <a:rPr lang="en-US" sz="1600" dirty="0" smtClean="0"/>
              <a:t>: two or more flagella at one end of the cell </a:t>
            </a:r>
          </a:p>
          <a:p>
            <a:pPr lvl="1" algn="just"/>
            <a:r>
              <a:rPr lang="en-US" sz="1600" b="1" dirty="0" smtClean="0"/>
              <a:t>A </a:t>
            </a:r>
            <a:r>
              <a:rPr lang="en-US" sz="1600" b="1" dirty="0" err="1" smtClean="0"/>
              <a:t>peritrichous</a:t>
            </a:r>
            <a:r>
              <a:rPr lang="en-US" sz="1600" b="1" dirty="0" smtClean="0"/>
              <a:t> bacterium</a:t>
            </a:r>
            <a:r>
              <a:rPr lang="en-US" sz="1600" dirty="0" smtClean="0"/>
              <a:t>: it may be surrounded by flagella. </a:t>
            </a:r>
          </a:p>
          <a:p>
            <a:pPr algn="just"/>
            <a:r>
              <a:rPr lang="en-US" sz="1600" dirty="0" smtClean="0"/>
              <a:t>Flagella are long, ultrathin structures, many times the length of the cell. </a:t>
            </a:r>
          </a:p>
          <a:p>
            <a:pPr algn="just"/>
            <a:r>
              <a:rPr lang="en-US" sz="1600" dirty="0" smtClean="0"/>
              <a:t>They are composed of the protein </a:t>
            </a:r>
            <a:r>
              <a:rPr lang="en-US" sz="1600" b="1" dirty="0" err="1" smtClean="0">
                <a:solidFill>
                  <a:srgbClr val="00B050"/>
                </a:solidFill>
              </a:rPr>
              <a:t>flagellin</a:t>
            </a:r>
            <a:r>
              <a:rPr lang="en-US" sz="1600" dirty="0" smtClean="0"/>
              <a:t> arranged in long fibers. </a:t>
            </a:r>
          </a:p>
          <a:p>
            <a:pPr algn="just"/>
            <a:r>
              <a:rPr lang="en-US" sz="1600" dirty="0" smtClean="0"/>
              <a:t>A hook like structure and basal body connect the flagellum to the cell membrane. </a:t>
            </a:r>
          </a:p>
          <a:p>
            <a:pPr algn="just"/>
            <a:r>
              <a:rPr lang="en-US" sz="1600" dirty="0" smtClean="0"/>
              <a:t>Flagella rotate and propel the bacteria</a:t>
            </a:r>
            <a:endParaRPr lang="en-US" sz="1600" dirty="0"/>
          </a:p>
        </p:txBody>
      </p:sp>
      <p:pic>
        <p:nvPicPr>
          <p:cNvPr id="38914" name="Picture 2" descr="Image result for flagella."/>
          <p:cNvPicPr>
            <a:picLocks noChangeAspect="1" noChangeArrowheads="1"/>
          </p:cNvPicPr>
          <p:nvPr/>
        </p:nvPicPr>
        <p:blipFill>
          <a:blip r:embed="rId2" cstate="print"/>
          <a:srcRect l="22361" b="74747"/>
          <a:stretch>
            <a:fillRect/>
          </a:stretch>
        </p:blipFill>
        <p:spPr bwMode="auto">
          <a:xfrm>
            <a:off x="6629400" y="1600200"/>
            <a:ext cx="1058283" cy="457200"/>
          </a:xfrm>
          <a:prstGeom prst="rect">
            <a:avLst/>
          </a:prstGeom>
          <a:noFill/>
        </p:spPr>
      </p:pic>
      <p:pic>
        <p:nvPicPr>
          <p:cNvPr id="5" name="Picture 2" descr="Image result for flagella."/>
          <p:cNvPicPr>
            <a:picLocks noChangeAspect="1" noChangeArrowheads="1"/>
          </p:cNvPicPr>
          <p:nvPr/>
        </p:nvPicPr>
        <p:blipFill>
          <a:blip r:embed="rId3" cstate="print"/>
          <a:srcRect l="25156" t="53031" r="-625" b="35606"/>
          <a:stretch>
            <a:fillRect/>
          </a:stretch>
        </p:blipFill>
        <p:spPr bwMode="auto">
          <a:xfrm>
            <a:off x="7010400" y="2209800"/>
            <a:ext cx="1143000" cy="228600"/>
          </a:xfrm>
          <a:prstGeom prst="rect">
            <a:avLst/>
          </a:prstGeom>
          <a:noFill/>
        </p:spPr>
      </p:pic>
      <p:pic>
        <p:nvPicPr>
          <p:cNvPr id="6" name="Picture 2" descr="Image result for flagella."/>
          <p:cNvPicPr>
            <a:picLocks noChangeAspect="1" noChangeArrowheads="1"/>
          </p:cNvPicPr>
          <p:nvPr/>
        </p:nvPicPr>
        <p:blipFill>
          <a:blip r:embed="rId2" cstate="print"/>
          <a:srcRect l="30187" t="68182" b="6566"/>
          <a:stretch>
            <a:fillRect/>
          </a:stretch>
        </p:blipFill>
        <p:spPr bwMode="auto">
          <a:xfrm>
            <a:off x="7315200" y="3124200"/>
            <a:ext cx="951603" cy="457200"/>
          </a:xfrm>
          <a:prstGeom prst="rect">
            <a:avLst/>
          </a:prstGeom>
          <a:noFill/>
        </p:spPr>
      </p:pic>
      <p:pic>
        <p:nvPicPr>
          <p:cNvPr id="7" name="Picture 2" descr="Image result for flagella."/>
          <p:cNvPicPr>
            <a:picLocks noChangeAspect="1" noChangeArrowheads="1"/>
          </p:cNvPicPr>
          <p:nvPr/>
        </p:nvPicPr>
        <p:blipFill>
          <a:blip r:embed="rId3" cstate="print"/>
          <a:srcRect l="36896" t="22727" r="2729" b="54545"/>
          <a:stretch>
            <a:fillRect/>
          </a:stretch>
        </p:blipFill>
        <p:spPr bwMode="auto">
          <a:xfrm>
            <a:off x="7010400" y="2514600"/>
            <a:ext cx="914400" cy="457200"/>
          </a:xfrm>
          <a:prstGeom prst="rect">
            <a:avLst/>
          </a:prstGeom>
          <a:noFill/>
        </p:spPr>
      </p:pic>
      <p:pic>
        <p:nvPicPr>
          <p:cNvPr id="38918" name="Picture 6" descr="Image result for flagella."/>
          <p:cNvPicPr>
            <a:picLocks noChangeAspect="1" noChangeArrowheads="1"/>
          </p:cNvPicPr>
          <p:nvPr/>
        </p:nvPicPr>
        <p:blipFill>
          <a:blip r:embed="rId4" cstate="print"/>
          <a:srcRect l="50502" b="6977"/>
          <a:stretch>
            <a:fillRect/>
          </a:stretch>
        </p:blipFill>
        <p:spPr bwMode="auto">
          <a:xfrm>
            <a:off x="5791200" y="3886200"/>
            <a:ext cx="2452878" cy="2651760"/>
          </a:xfrm>
          <a:prstGeom prst="rect">
            <a:avLst/>
          </a:prstGeom>
          <a:noFill/>
        </p:spPr>
      </p:pic>
      <p:pic>
        <p:nvPicPr>
          <p:cNvPr id="10" name="Picture 2" descr="Image result for Prokaryotic cells"/>
          <p:cNvPicPr>
            <a:picLocks noChangeAspect="1" noChangeArrowheads="1"/>
          </p:cNvPicPr>
          <p:nvPr/>
        </p:nvPicPr>
        <p:blipFill>
          <a:blip r:embed="rId5" cstate="print"/>
          <a:srcRect/>
          <a:stretch>
            <a:fillRect/>
          </a:stretch>
        </p:blipFill>
        <p:spPr bwMode="auto">
          <a:xfrm>
            <a:off x="762000" y="4495800"/>
            <a:ext cx="3581400" cy="2154712"/>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6781800" cy="4525963"/>
          </a:xfrm>
        </p:spPr>
        <p:txBody>
          <a:bodyPr>
            <a:normAutofit/>
          </a:bodyPr>
          <a:lstStyle/>
          <a:p>
            <a:pPr algn="just">
              <a:buNone/>
            </a:pPr>
            <a:r>
              <a:rPr lang="en-US" sz="1800" b="1" dirty="0" err="1" smtClean="0"/>
              <a:t>Pili</a:t>
            </a:r>
            <a:r>
              <a:rPr lang="en-US" sz="1800" b="1" dirty="0" smtClean="0"/>
              <a:t> (</a:t>
            </a:r>
            <a:r>
              <a:rPr lang="en-US" sz="1800" dirty="0" smtClean="0"/>
              <a:t>singular</a:t>
            </a:r>
            <a:r>
              <a:rPr lang="en-US" sz="1800" b="1" dirty="0" smtClean="0"/>
              <a:t>, </a:t>
            </a:r>
            <a:r>
              <a:rPr lang="en-US" sz="1800" b="1" dirty="0" err="1" smtClean="0"/>
              <a:t>pilus</a:t>
            </a:r>
            <a:r>
              <a:rPr lang="en-US" sz="1800" b="1" dirty="0" smtClean="0"/>
              <a:t>): </a:t>
            </a:r>
          </a:p>
          <a:p>
            <a:pPr algn="just"/>
            <a:r>
              <a:rPr lang="en-US" sz="1800" dirty="0" err="1" smtClean="0"/>
              <a:t>Pili</a:t>
            </a:r>
            <a:r>
              <a:rPr lang="en-US" sz="1800" dirty="0" smtClean="0"/>
              <a:t> are used for attachments to surfaces such as tissues. </a:t>
            </a:r>
          </a:p>
          <a:p>
            <a:pPr algn="just"/>
            <a:r>
              <a:rPr lang="en-US" sz="1800" dirty="0" smtClean="0"/>
              <a:t>Many pathogens possess </a:t>
            </a:r>
            <a:r>
              <a:rPr lang="en-US" sz="1800" dirty="0" err="1" smtClean="0"/>
              <a:t>pili</a:t>
            </a:r>
            <a:r>
              <a:rPr lang="en-US" sz="1800" dirty="0" smtClean="0"/>
              <a:t>, which are composed of the protein </a:t>
            </a:r>
            <a:r>
              <a:rPr lang="en-US" sz="1800" b="1" dirty="0" err="1" smtClean="0"/>
              <a:t>pilin</a:t>
            </a:r>
            <a:r>
              <a:rPr lang="en-US" sz="1800" b="1" dirty="0" smtClean="0"/>
              <a:t>.</a:t>
            </a:r>
            <a:r>
              <a:rPr lang="en-US" sz="1800" dirty="0" smtClean="0"/>
              <a:t> </a:t>
            </a:r>
          </a:p>
          <a:p>
            <a:pPr algn="just"/>
            <a:r>
              <a:rPr lang="en-US" sz="1800" dirty="0" smtClean="0"/>
              <a:t>Certain </a:t>
            </a:r>
            <a:r>
              <a:rPr lang="en-US" sz="1800" dirty="0" err="1" smtClean="0"/>
              <a:t>pili</a:t>
            </a:r>
            <a:r>
              <a:rPr lang="en-US" sz="1800" dirty="0" smtClean="0"/>
              <a:t>, known as </a:t>
            </a:r>
            <a:r>
              <a:rPr lang="en-US" sz="1800" b="1" dirty="0" smtClean="0"/>
              <a:t>conjugation </a:t>
            </a:r>
            <a:r>
              <a:rPr lang="en-US" sz="1800" b="1" dirty="0" err="1" smtClean="0"/>
              <a:t>pili</a:t>
            </a:r>
            <a:r>
              <a:rPr lang="en-US" sz="1800" dirty="0" smtClean="0"/>
              <a:t>, unite prokaryotic cells to one another and permit the passage of DNA between the cells. </a:t>
            </a:r>
          </a:p>
          <a:p>
            <a:pPr algn="just">
              <a:buNone/>
            </a:pPr>
            <a:r>
              <a:rPr lang="en-US" sz="1800" b="1" dirty="0" err="1" smtClean="0"/>
              <a:t>Glycocalyx</a:t>
            </a:r>
            <a:endParaRPr lang="en-US" sz="1800" b="1" dirty="0" smtClean="0"/>
          </a:p>
          <a:p>
            <a:pPr algn="just"/>
            <a:r>
              <a:rPr lang="en-US" sz="1800" dirty="0" smtClean="0"/>
              <a:t>Many bacteria, especially pathogens, are enclosed at their surface by a layer of polysaccharides and proteins called </a:t>
            </a:r>
            <a:r>
              <a:rPr lang="en-US" sz="1800" b="1" dirty="0" err="1" smtClean="0"/>
              <a:t>Glycocalyx</a:t>
            </a:r>
            <a:r>
              <a:rPr lang="en-US" sz="1800" b="1" dirty="0" smtClean="0"/>
              <a:t> :</a:t>
            </a:r>
          </a:p>
          <a:p>
            <a:pPr lvl="1" algn="just"/>
            <a:r>
              <a:rPr lang="en-US" sz="1400" dirty="0" smtClean="0"/>
              <a:t>tightly bound </a:t>
            </a:r>
            <a:r>
              <a:rPr lang="en-US" sz="1400" dirty="0" err="1" smtClean="0"/>
              <a:t>Glycocalyx</a:t>
            </a:r>
            <a:r>
              <a:rPr lang="en-US" sz="1400" dirty="0" smtClean="0"/>
              <a:t> : </a:t>
            </a:r>
            <a:r>
              <a:rPr lang="en-US" sz="1400" b="1" dirty="0" smtClean="0"/>
              <a:t>capsule</a:t>
            </a:r>
          </a:p>
          <a:p>
            <a:pPr lvl="1" algn="just"/>
            <a:r>
              <a:rPr lang="en-US" sz="1400" dirty="0" smtClean="0"/>
              <a:t>poorly bound </a:t>
            </a:r>
            <a:r>
              <a:rPr lang="en-US" sz="1400" dirty="0" err="1" smtClean="0"/>
              <a:t>Glycocalyx</a:t>
            </a:r>
            <a:r>
              <a:rPr lang="en-US" sz="1400" dirty="0" smtClean="0"/>
              <a:t>: </a:t>
            </a:r>
            <a:r>
              <a:rPr lang="en-US" sz="1400" b="1" dirty="0" smtClean="0"/>
              <a:t>slime layer</a:t>
            </a:r>
            <a:endParaRPr lang="en-US" sz="1400" dirty="0" smtClean="0"/>
          </a:p>
        </p:txBody>
      </p:sp>
      <p:sp>
        <p:nvSpPr>
          <p:cNvPr id="4" name="Title 1"/>
          <p:cNvSpPr>
            <a:spLocks noGrp="1"/>
          </p:cNvSpPr>
          <p:nvPr>
            <p:ph type="title"/>
          </p:nvPr>
        </p:nvSpPr>
        <p:spPr>
          <a:xfrm>
            <a:off x="457200" y="274638"/>
            <a:ext cx="8229600" cy="563562"/>
          </a:xfrm>
        </p:spPr>
        <p:txBody>
          <a:bodyPr>
            <a:normAutofit/>
          </a:bodyPr>
          <a:lstStyle/>
          <a:p>
            <a:r>
              <a:rPr lang="en-US" sz="2800" b="1" dirty="0" smtClean="0"/>
              <a:t>External cellular structures</a:t>
            </a:r>
            <a:endParaRPr lang="en-US" sz="2800" b="1" dirty="0"/>
          </a:p>
        </p:txBody>
      </p:sp>
      <p:pic>
        <p:nvPicPr>
          <p:cNvPr id="39938" name="Picture 2" descr="Image result for bacterial pili"/>
          <p:cNvPicPr>
            <a:picLocks noChangeAspect="1" noChangeArrowheads="1"/>
          </p:cNvPicPr>
          <p:nvPr/>
        </p:nvPicPr>
        <p:blipFill>
          <a:blip r:embed="rId2" cstate="print"/>
          <a:srcRect b="11111"/>
          <a:stretch>
            <a:fillRect/>
          </a:stretch>
        </p:blipFill>
        <p:spPr bwMode="auto">
          <a:xfrm>
            <a:off x="6934200" y="457200"/>
            <a:ext cx="2057400" cy="1828800"/>
          </a:xfrm>
          <a:prstGeom prst="rect">
            <a:avLst/>
          </a:prstGeom>
          <a:noFill/>
        </p:spPr>
      </p:pic>
      <p:pic>
        <p:nvPicPr>
          <p:cNvPr id="39940" name="Picture 4" descr="Image result for bacterial pili"/>
          <p:cNvPicPr>
            <a:picLocks noChangeAspect="1" noChangeArrowheads="1"/>
          </p:cNvPicPr>
          <p:nvPr/>
        </p:nvPicPr>
        <p:blipFill>
          <a:blip r:embed="rId3" cstate="print"/>
          <a:srcRect/>
          <a:stretch>
            <a:fillRect/>
          </a:stretch>
        </p:blipFill>
        <p:spPr bwMode="auto">
          <a:xfrm>
            <a:off x="5562600" y="3810000"/>
            <a:ext cx="3410679" cy="1920240"/>
          </a:xfrm>
          <a:prstGeom prst="rect">
            <a:avLst/>
          </a:prstGeom>
          <a:noFill/>
        </p:spPr>
      </p:pic>
      <p:pic>
        <p:nvPicPr>
          <p:cNvPr id="39942" name="Picture 6" descr="Image result for Glycocalyx"/>
          <p:cNvPicPr>
            <a:picLocks noChangeAspect="1" noChangeArrowheads="1"/>
          </p:cNvPicPr>
          <p:nvPr/>
        </p:nvPicPr>
        <p:blipFill>
          <a:blip r:embed="rId4" cstate="print"/>
          <a:srcRect/>
          <a:stretch>
            <a:fillRect/>
          </a:stretch>
        </p:blipFill>
        <p:spPr bwMode="auto">
          <a:xfrm>
            <a:off x="228600" y="4572000"/>
            <a:ext cx="4205838" cy="2286000"/>
          </a:xfrm>
          <a:prstGeom prst="rect">
            <a:avLst/>
          </a:prstGeom>
          <a:noFill/>
        </p:spPr>
      </p:pic>
      <p:sp>
        <p:nvSpPr>
          <p:cNvPr id="8" name="Rectangle 7"/>
          <p:cNvSpPr/>
          <p:nvPr/>
        </p:nvSpPr>
        <p:spPr>
          <a:xfrm>
            <a:off x="4648200" y="5638800"/>
            <a:ext cx="4572000" cy="1446550"/>
          </a:xfrm>
          <a:prstGeom prst="rect">
            <a:avLst/>
          </a:prstGeom>
        </p:spPr>
        <p:txBody>
          <a:bodyPr>
            <a:spAutoFit/>
          </a:bodyPr>
          <a:lstStyle/>
          <a:p>
            <a:r>
              <a:rPr lang="en-US" sz="1100" dirty="0" smtClean="0"/>
              <a:t>References: </a:t>
            </a:r>
          </a:p>
          <a:p>
            <a:r>
              <a:rPr lang="en-US" sz="1100" dirty="0" smtClean="0">
                <a:hlinkClick r:id="rId5"/>
              </a:rPr>
              <a:t>http://nadiamicrobejournal.blogspot.in/2016/03/</a:t>
            </a:r>
            <a:endParaRPr lang="en-US" sz="1100" dirty="0" smtClean="0"/>
          </a:p>
          <a:p>
            <a:r>
              <a:rPr lang="en-US" sz="1100" dirty="0" smtClean="0">
                <a:hlinkClick r:id="rId6"/>
              </a:rPr>
              <a:t>http://www.easybiologyclass.com/bacterial-cell-surface-structures-and-appendages-flagella-fimbriae-and-pili/</a:t>
            </a:r>
            <a:endParaRPr lang="en-US" sz="1100" dirty="0" smtClean="0"/>
          </a:p>
          <a:p>
            <a:r>
              <a:rPr lang="en-US" sz="1100" dirty="0" smtClean="0">
                <a:hlinkClick r:id="rId7"/>
              </a:rPr>
              <a:t>https://www.cliffsnotes.com/study-guides/biology/microbiology/prokaryotes-and-eukaryotes/prokaryotic-cells</a:t>
            </a:r>
            <a:endParaRPr lang="en-US" sz="1100" dirty="0" smtClean="0"/>
          </a:p>
          <a:p>
            <a:endParaRPr lang="en-US" sz="1100" dirty="0" smtClean="0"/>
          </a:p>
          <a:p>
            <a:endParaRPr lang="en-US" sz="11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Image result"/>
          <p:cNvPicPr>
            <a:picLocks noChangeAspect="1" noChangeArrowheads="1"/>
          </p:cNvPicPr>
          <p:nvPr/>
        </p:nvPicPr>
        <p:blipFill>
          <a:blip r:embed="rId2" cstate="print"/>
          <a:srcRect/>
          <a:stretch>
            <a:fillRect/>
          </a:stretch>
        </p:blipFill>
        <p:spPr bwMode="auto">
          <a:xfrm>
            <a:off x="1828800" y="1066800"/>
            <a:ext cx="5653704" cy="5120640"/>
          </a:xfrm>
          <a:prstGeom prst="rect">
            <a:avLst/>
          </a:prstGeom>
          <a:noFill/>
        </p:spPr>
      </p:pic>
      <p:sp>
        <p:nvSpPr>
          <p:cNvPr id="5" name="Rectangle 4"/>
          <p:cNvSpPr/>
          <p:nvPr/>
        </p:nvSpPr>
        <p:spPr>
          <a:xfrm>
            <a:off x="2133600" y="152400"/>
            <a:ext cx="4540923" cy="523220"/>
          </a:xfrm>
          <a:prstGeom prst="rect">
            <a:avLst/>
          </a:prstGeom>
        </p:spPr>
        <p:txBody>
          <a:bodyPr wrap="none">
            <a:spAutoFit/>
          </a:bodyPr>
          <a:lstStyle/>
          <a:p>
            <a:r>
              <a:rPr lang="en-US" sz="2800" b="1" dirty="0" smtClean="0"/>
              <a:t>Bacterial Conjugation Process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81000" y="2667000"/>
            <a:ext cx="8229600" cy="3886201"/>
          </a:xfrm>
        </p:spPr>
        <p:txBody>
          <a:bodyPr>
            <a:noAutofit/>
          </a:bodyPr>
          <a:lstStyle/>
          <a:p>
            <a:pPr algn="just">
              <a:buNone/>
            </a:pPr>
            <a:r>
              <a:rPr lang="en-US" sz="1800" dirty="0" smtClean="0"/>
              <a:t>Now a living organism can be define with these properties : </a:t>
            </a:r>
          </a:p>
          <a:p>
            <a:pPr lvl="1" algn="just">
              <a:buFont typeface="Wingdings" pitchFamily="2" charset="2"/>
              <a:buChar char="Ø"/>
            </a:pPr>
            <a:r>
              <a:rPr lang="en-US" sz="1600" dirty="0" smtClean="0"/>
              <a:t>Self Growth or Self Renewal </a:t>
            </a:r>
          </a:p>
          <a:p>
            <a:pPr lvl="1" algn="just">
              <a:buFont typeface="Wingdings" pitchFamily="2" charset="2"/>
              <a:buChar char="Ø"/>
            </a:pPr>
            <a:r>
              <a:rPr lang="en-US" sz="1600" dirty="0" smtClean="0"/>
              <a:t>Endogenous ability to produce energy </a:t>
            </a:r>
          </a:p>
          <a:p>
            <a:pPr lvl="1" algn="just">
              <a:buFont typeface="Wingdings" pitchFamily="2" charset="2"/>
              <a:buChar char="Ø"/>
            </a:pPr>
            <a:r>
              <a:rPr lang="en-US" sz="1600" dirty="0" smtClean="0"/>
              <a:t>Movement (with an exception in the case of Plants) </a:t>
            </a:r>
          </a:p>
          <a:p>
            <a:pPr lvl="1" algn="just">
              <a:buFont typeface="Wingdings" pitchFamily="2" charset="2"/>
              <a:buChar char="Ø"/>
            </a:pPr>
            <a:r>
              <a:rPr lang="en-US" sz="1600" dirty="0" smtClean="0"/>
              <a:t>Ability to self replicate. </a:t>
            </a:r>
          </a:p>
          <a:p>
            <a:pPr algn="just">
              <a:buNone/>
            </a:pPr>
            <a:r>
              <a:rPr lang="en-US" sz="1800" dirty="0" smtClean="0"/>
              <a:t>These re-defined criteria are as follows: </a:t>
            </a:r>
          </a:p>
          <a:p>
            <a:pPr lvl="1" algn="just">
              <a:buFont typeface="Wingdings" pitchFamily="2" charset="2"/>
              <a:buChar char="Ø"/>
            </a:pPr>
            <a:r>
              <a:rPr lang="en-US" sz="1600" dirty="0" smtClean="0"/>
              <a:t>Complex organization-Composed of different types of cells </a:t>
            </a:r>
          </a:p>
          <a:p>
            <a:pPr lvl="1" algn="just">
              <a:buFont typeface="Wingdings" pitchFamily="2" charset="2"/>
              <a:buChar char="Ø"/>
            </a:pPr>
            <a:r>
              <a:rPr lang="en-US" sz="1600" dirty="0" smtClean="0"/>
              <a:t>Metabolism- To produce energy and utilize preformed food material. </a:t>
            </a:r>
          </a:p>
          <a:p>
            <a:pPr lvl="1" algn="just">
              <a:buFont typeface="Wingdings" pitchFamily="2" charset="2"/>
              <a:buChar char="Ø"/>
            </a:pPr>
            <a:r>
              <a:rPr lang="en-US" sz="1600" dirty="0" smtClean="0"/>
              <a:t>Responsiveness- To respond to the extreme environmental conditions. Such as Temp, wind, starvation. </a:t>
            </a:r>
          </a:p>
          <a:p>
            <a:pPr lvl="1" algn="just">
              <a:buFont typeface="Wingdings" pitchFamily="2" charset="2"/>
              <a:buChar char="Ø"/>
            </a:pPr>
            <a:r>
              <a:rPr lang="en-US" sz="1600" dirty="0" smtClean="0"/>
              <a:t>Growth- Endogenous Growth </a:t>
            </a:r>
          </a:p>
          <a:p>
            <a:pPr lvl="1" algn="just">
              <a:buFont typeface="Wingdings" pitchFamily="2" charset="2"/>
              <a:buChar char="Ø"/>
            </a:pPr>
            <a:r>
              <a:rPr lang="en-US" sz="1600" dirty="0" smtClean="0"/>
              <a:t>Reproduction- ability to give off springs </a:t>
            </a:r>
          </a:p>
          <a:p>
            <a:pPr lvl="1" algn="just">
              <a:buFont typeface="Wingdings" pitchFamily="2" charset="2"/>
              <a:buChar char="Ø"/>
            </a:pPr>
            <a:r>
              <a:rPr lang="en-US" sz="1600" dirty="0" smtClean="0"/>
              <a:t>Evolution- To better suits to the changed environment or metabolism.</a:t>
            </a:r>
          </a:p>
          <a:p>
            <a:pPr algn="just">
              <a:buNone/>
            </a:pPr>
            <a:endParaRPr lang="en-US" sz="2000" dirty="0"/>
          </a:p>
        </p:txBody>
      </p:sp>
      <p:sp>
        <p:nvSpPr>
          <p:cNvPr id="4" name="TextBox 3"/>
          <p:cNvSpPr txBox="1"/>
          <p:nvPr/>
        </p:nvSpPr>
        <p:spPr>
          <a:xfrm>
            <a:off x="5791200" y="6550223"/>
            <a:ext cx="3352800" cy="307777"/>
          </a:xfrm>
          <a:prstGeom prst="rect">
            <a:avLst/>
          </a:prstGeom>
          <a:noFill/>
        </p:spPr>
        <p:txBody>
          <a:bodyPr wrap="square" rtlCol="0">
            <a:spAutoFit/>
          </a:bodyPr>
          <a:lstStyle/>
          <a:p>
            <a:r>
              <a:rPr lang="en-US" sz="1400" dirty="0" smtClean="0"/>
              <a:t>Ref: NPTEL Lecture on Basic Biology</a:t>
            </a:r>
            <a:endParaRPr lang="en-US" sz="1400" dirty="0"/>
          </a:p>
        </p:txBody>
      </p:sp>
      <p:sp>
        <p:nvSpPr>
          <p:cNvPr id="5" name="Rectangle 4"/>
          <p:cNvSpPr/>
          <p:nvPr/>
        </p:nvSpPr>
        <p:spPr>
          <a:xfrm>
            <a:off x="5791200" y="3276600"/>
            <a:ext cx="1481624" cy="461665"/>
          </a:xfrm>
          <a:prstGeom prst="rect">
            <a:avLst/>
          </a:prstGeom>
          <a:solidFill>
            <a:srgbClr val="FFFF00"/>
          </a:solidFill>
        </p:spPr>
        <p:txBody>
          <a:bodyPr wrap="none">
            <a:spAutoFit/>
          </a:bodyPr>
          <a:lstStyle/>
          <a:p>
            <a:r>
              <a:rPr lang="en-US" sz="2400" dirty="0" smtClean="0">
                <a:solidFill>
                  <a:srgbClr val="FF0000"/>
                </a:solidFill>
              </a:rPr>
              <a:t>Robots???</a:t>
            </a:r>
            <a:endParaRPr lang="en-US" sz="2400" dirty="0">
              <a:solidFill>
                <a:srgbClr val="FF0000"/>
              </a:solidFill>
            </a:endParaRPr>
          </a:p>
        </p:txBody>
      </p:sp>
      <p:pic>
        <p:nvPicPr>
          <p:cNvPr id="16386" name="Picture 2"/>
          <p:cNvPicPr>
            <a:picLocks noChangeAspect="1" noChangeArrowheads="1"/>
          </p:cNvPicPr>
          <p:nvPr/>
        </p:nvPicPr>
        <p:blipFill>
          <a:blip r:embed="rId2" cstate="print"/>
          <a:srcRect/>
          <a:stretch>
            <a:fillRect/>
          </a:stretch>
        </p:blipFill>
        <p:spPr bwMode="auto">
          <a:xfrm>
            <a:off x="457200" y="0"/>
            <a:ext cx="8215370" cy="2655815"/>
          </a:xfrm>
          <a:prstGeom prst="rect">
            <a:avLst/>
          </a:prstGeom>
          <a:noFill/>
          <a:ln w="9525">
            <a:noFill/>
            <a:miter lim="800000"/>
            <a:headEnd/>
            <a:tailEnd/>
          </a:ln>
        </p:spPr>
      </p:pic>
      <p:sp>
        <p:nvSpPr>
          <p:cNvPr id="7" name="Rectangle 6"/>
          <p:cNvSpPr/>
          <p:nvPr/>
        </p:nvSpPr>
        <p:spPr>
          <a:xfrm>
            <a:off x="381000" y="2667000"/>
            <a:ext cx="85344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 y="0"/>
            <a:ext cx="85344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24200" y="1752600"/>
            <a:ext cx="3066096" cy="369332"/>
          </a:xfrm>
          <a:prstGeom prst="rect">
            <a:avLst/>
          </a:prstGeom>
          <a:solidFill>
            <a:srgbClr val="FFFF00"/>
          </a:solidFill>
        </p:spPr>
        <p:txBody>
          <a:bodyPr wrap="none">
            <a:spAutoFit/>
          </a:bodyPr>
          <a:lstStyle/>
          <a:p>
            <a:r>
              <a:rPr lang="en-US" b="1" dirty="0" smtClean="0"/>
              <a:t>“What Defines living object”? </a:t>
            </a:r>
            <a:endParaRPr lang="en-US" dirty="0"/>
          </a:p>
        </p:txBody>
      </p:sp>
    </p:spTree>
    <p:extLst>
      <p:ext uri="{BB962C8B-B14F-4D97-AF65-F5344CB8AC3E}">
        <p14:creationId xmlns:p14="http://schemas.microsoft.com/office/powerpoint/2010/main" val="83442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8" presetClass="exit" presetSubtype="16" fill="hold" grpId="0" nodeType="clickEffect">
                                  <p:stCondLst>
                                    <p:cond delay="0"/>
                                  </p:stCondLst>
                                  <p:childTnLst>
                                    <p:animEffect transition="out" filter="diamond(in)">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pPr algn="l"/>
            <a:r>
              <a:rPr lang="en-US" sz="2800" b="1" dirty="0" err="1" smtClean="0"/>
              <a:t>Endospores</a:t>
            </a:r>
            <a:endParaRPr lang="en-US" sz="2800" dirty="0"/>
          </a:p>
        </p:txBody>
      </p:sp>
      <p:sp>
        <p:nvSpPr>
          <p:cNvPr id="3" name="Content Placeholder 2"/>
          <p:cNvSpPr>
            <a:spLocks noGrp="1"/>
          </p:cNvSpPr>
          <p:nvPr>
            <p:ph idx="1"/>
          </p:nvPr>
        </p:nvSpPr>
        <p:spPr>
          <a:xfrm>
            <a:off x="228600" y="914400"/>
            <a:ext cx="4343400" cy="5211763"/>
          </a:xfrm>
        </p:spPr>
        <p:txBody>
          <a:bodyPr>
            <a:noAutofit/>
          </a:bodyPr>
          <a:lstStyle/>
          <a:p>
            <a:pPr algn="just"/>
            <a:r>
              <a:rPr lang="en-US" sz="2000" dirty="0" smtClean="0"/>
              <a:t>Bacteria of the genera </a:t>
            </a:r>
            <a:r>
              <a:rPr lang="en-US" sz="2000" i="1" dirty="0" smtClean="0"/>
              <a:t>Bacillus</a:t>
            </a:r>
            <a:r>
              <a:rPr lang="en-US" sz="2000" dirty="0" smtClean="0"/>
              <a:t> and </a:t>
            </a:r>
            <a:r>
              <a:rPr lang="en-US" sz="2000" i="1" dirty="0" smtClean="0"/>
              <a:t>Clostridium</a:t>
            </a:r>
            <a:r>
              <a:rPr lang="en-US" sz="2000" dirty="0" smtClean="0"/>
              <a:t> are able to form highly resistant internal structures called </a:t>
            </a:r>
            <a:r>
              <a:rPr lang="en-US" sz="2000" b="1" dirty="0" err="1" smtClean="0"/>
              <a:t>endospores</a:t>
            </a:r>
            <a:r>
              <a:rPr lang="en-US" sz="2000" dirty="0" smtClean="0"/>
              <a:t>, or simply </a:t>
            </a:r>
            <a:r>
              <a:rPr lang="en-US" sz="2000" b="1" dirty="0" smtClean="0"/>
              <a:t>spores</a:t>
            </a:r>
          </a:p>
          <a:p>
            <a:pPr algn="just"/>
            <a:r>
              <a:rPr lang="en-US" sz="2000" dirty="0" smtClean="0"/>
              <a:t>One vegetative (multiplying) cell produces one spore. </a:t>
            </a:r>
          </a:p>
          <a:p>
            <a:pPr algn="just"/>
            <a:r>
              <a:rPr lang="en-US" sz="2000" dirty="0" smtClean="0"/>
              <a:t>Spores are able to withstand extremely high temperatures, long periods of drying, and other harsh environments. </a:t>
            </a:r>
          </a:p>
          <a:p>
            <a:pPr algn="just"/>
            <a:r>
              <a:rPr lang="en-US" sz="2000" dirty="0" smtClean="0"/>
              <a:t>When conditions are favorable, the spore germinates and releases a new vegetative cell, which multiplies and reforms the colony</a:t>
            </a:r>
            <a:endParaRPr lang="en-US" sz="2000" dirty="0"/>
          </a:p>
        </p:txBody>
      </p:sp>
      <p:pic>
        <p:nvPicPr>
          <p:cNvPr id="40962" name="Picture 2" descr="https://www.cliffsnotes.com/assets/8338.jpg"/>
          <p:cNvPicPr>
            <a:picLocks noChangeAspect="1" noChangeArrowheads="1"/>
          </p:cNvPicPr>
          <p:nvPr/>
        </p:nvPicPr>
        <p:blipFill>
          <a:blip r:embed="rId2" cstate="print"/>
          <a:srcRect/>
          <a:stretch>
            <a:fillRect/>
          </a:stretch>
        </p:blipFill>
        <p:spPr bwMode="auto">
          <a:xfrm>
            <a:off x="4495800" y="838200"/>
            <a:ext cx="4543425" cy="4438651"/>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1986" name="Picture 2"/>
          <p:cNvPicPr>
            <a:picLocks noChangeAspect="1" noChangeArrowheads="1"/>
          </p:cNvPicPr>
          <p:nvPr/>
        </p:nvPicPr>
        <p:blipFill>
          <a:blip r:embed="rId2" cstate="print"/>
          <a:srcRect l="14189" t="11905" r="9411" b="24603"/>
          <a:stretch>
            <a:fillRect/>
          </a:stretch>
        </p:blipFill>
        <p:spPr bwMode="auto">
          <a:xfrm>
            <a:off x="1066800" y="-76200"/>
            <a:ext cx="60007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200" b="1" dirty="0" smtClean="0"/>
              <a:t>Eukaryotic cells </a:t>
            </a:r>
            <a:endParaRPr lang="en-US" sz="3200" b="1" dirty="0"/>
          </a:p>
        </p:txBody>
      </p:sp>
      <p:sp>
        <p:nvSpPr>
          <p:cNvPr id="3" name="Content Placeholder 2"/>
          <p:cNvSpPr>
            <a:spLocks noGrp="1"/>
          </p:cNvSpPr>
          <p:nvPr>
            <p:ph idx="1"/>
          </p:nvPr>
        </p:nvSpPr>
        <p:spPr>
          <a:xfrm>
            <a:off x="152400" y="609600"/>
            <a:ext cx="8610600" cy="1828799"/>
          </a:xfrm>
        </p:spPr>
        <p:txBody>
          <a:bodyPr>
            <a:normAutofit fontScale="92500" lnSpcReduction="10000"/>
          </a:bodyPr>
          <a:lstStyle/>
          <a:p>
            <a:pPr>
              <a:buNone/>
            </a:pPr>
            <a:r>
              <a:rPr lang="en-US" sz="1600" dirty="0" smtClean="0">
                <a:solidFill>
                  <a:srgbClr val="002060"/>
                </a:solidFill>
              </a:rPr>
              <a:t>Eukaryotic cells have:</a:t>
            </a:r>
          </a:p>
          <a:p>
            <a:r>
              <a:rPr lang="en-US" sz="1600" dirty="0" smtClean="0">
                <a:solidFill>
                  <a:srgbClr val="002060"/>
                </a:solidFill>
              </a:rPr>
              <a:t>A membrane-bound nucleus</a:t>
            </a:r>
          </a:p>
          <a:p>
            <a:r>
              <a:rPr lang="en-US" sz="1600" dirty="0" smtClean="0">
                <a:solidFill>
                  <a:srgbClr val="002060"/>
                </a:solidFill>
              </a:rPr>
              <a:t>A number of membrane-bound organelles in </a:t>
            </a:r>
            <a:r>
              <a:rPr lang="en-US" sz="1600" dirty="0" err="1" smtClean="0">
                <a:solidFill>
                  <a:srgbClr val="002060"/>
                </a:solidFill>
              </a:rPr>
              <a:t>cytosol</a:t>
            </a:r>
            <a:r>
              <a:rPr lang="en-US" sz="1600" dirty="0" smtClean="0">
                <a:solidFill>
                  <a:srgbClr val="002060"/>
                </a:solidFill>
              </a:rPr>
              <a:t> </a:t>
            </a:r>
          </a:p>
          <a:p>
            <a:r>
              <a:rPr lang="en-US" sz="1600" dirty="0" smtClean="0">
                <a:solidFill>
                  <a:srgbClr val="002060"/>
                </a:solidFill>
              </a:rPr>
              <a:t>Multiple linear chromosomes</a:t>
            </a:r>
          </a:p>
          <a:p>
            <a:pPr>
              <a:buNone/>
            </a:pPr>
            <a:endParaRPr lang="en-US" sz="1600" b="1" dirty="0" smtClean="0">
              <a:solidFill>
                <a:srgbClr val="002060"/>
              </a:solidFill>
            </a:endParaRPr>
          </a:p>
          <a:p>
            <a:pPr>
              <a:buNone/>
            </a:pPr>
            <a:r>
              <a:rPr lang="en-US" sz="1600" b="1" dirty="0" smtClean="0">
                <a:solidFill>
                  <a:srgbClr val="002060"/>
                </a:solidFill>
              </a:rPr>
              <a:t>	</a:t>
            </a:r>
            <a:r>
              <a:rPr lang="en-US" sz="1600" dirty="0" smtClean="0">
                <a:solidFill>
                  <a:srgbClr val="002060"/>
                </a:solidFill>
              </a:rPr>
              <a:t>Eukaryotes are much more complicated as compared to prokaryotic cells  </a:t>
            </a:r>
          </a:p>
          <a:p>
            <a:pPr>
              <a:buNone/>
            </a:pPr>
            <a:r>
              <a:rPr lang="en-US" sz="1600" dirty="0" smtClean="0">
                <a:solidFill>
                  <a:srgbClr val="002060"/>
                </a:solidFill>
              </a:rPr>
              <a:t>	Fungi, algae, protozoa, animal and plant cells constitute the eukaryotes.</a:t>
            </a:r>
          </a:p>
          <a:p>
            <a:pPr>
              <a:buNone/>
            </a:pPr>
            <a:endParaRPr lang="en-US" sz="1600" dirty="0" smtClean="0">
              <a:solidFill>
                <a:srgbClr val="002060"/>
              </a:solidFill>
            </a:endParaRPr>
          </a:p>
          <a:p>
            <a:pPr>
              <a:buNone/>
            </a:pPr>
            <a:endParaRPr lang="en-US" sz="1600" dirty="0">
              <a:solidFill>
                <a:srgbClr val="002060"/>
              </a:solidFill>
            </a:endParaRPr>
          </a:p>
        </p:txBody>
      </p:sp>
      <p:pic>
        <p:nvPicPr>
          <p:cNvPr id="1026" name="Picture 2" descr="https://ka-perseus-images.s3.amazonaws.com/ea78a32e9099684f2eb9ed737afc97ff8db9cbda.png"/>
          <p:cNvPicPr>
            <a:picLocks noChangeAspect="1" noChangeArrowheads="1"/>
          </p:cNvPicPr>
          <p:nvPr/>
        </p:nvPicPr>
        <p:blipFill>
          <a:blip r:embed="rId2" cstate="print"/>
          <a:srcRect/>
          <a:stretch>
            <a:fillRect/>
          </a:stretch>
        </p:blipFill>
        <p:spPr bwMode="auto">
          <a:xfrm>
            <a:off x="762000" y="2819400"/>
            <a:ext cx="3896589" cy="4114800"/>
          </a:xfrm>
          <a:prstGeom prst="rect">
            <a:avLst/>
          </a:prstGeom>
          <a:noFill/>
        </p:spPr>
      </p:pic>
      <p:sp>
        <p:nvSpPr>
          <p:cNvPr id="5" name="Rectangle 4"/>
          <p:cNvSpPr/>
          <p:nvPr/>
        </p:nvSpPr>
        <p:spPr>
          <a:xfrm>
            <a:off x="685800" y="2587823"/>
            <a:ext cx="1693669" cy="307777"/>
          </a:xfrm>
          <a:prstGeom prst="rect">
            <a:avLst/>
          </a:prstGeom>
          <a:ln>
            <a:solidFill>
              <a:schemeClr val="tx1"/>
            </a:solidFill>
          </a:ln>
        </p:spPr>
        <p:txBody>
          <a:bodyPr wrap="none">
            <a:spAutoFit/>
          </a:bodyPr>
          <a:lstStyle/>
          <a:p>
            <a:r>
              <a:rPr lang="en-US" sz="1400" b="1" dirty="0" smtClean="0">
                <a:solidFill>
                  <a:srgbClr val="002060"/>
                </a:solidFill>
              </a:rPr>
              <a:t>A typical Animal cell</a:t>
            </a:r>
            <a:endParaRPr lang="en-US" sz="1400" b="1" dirty="0">
              <a:solidFill>
                <a:srgbClr val="002060"/>
              </a:solidFill>
            </a:endParaRPr>
          </a:p>
        </p:txBody>
      </p:sp>
      <p:pic>
        <p:nvPicPr>
          <p:cNvPr id="1028" name="Picture 4" descr="https://ka-perseus-images.s3.amazonaws.com/efdeccc83cd2b30849b89fedd8993d783a1f635a.png"/>
          <p:cNvPicPr>
            <a:picLocks noChangeAspect="1" noChangeArrowheads="1"/>
          </p:cNvPicPr>
          <p:nvPr/>
        </p:nvPicPr>
        <p:blipFill>
          <a:blip r:embed="rId3" cstate="print"/>
          <a:srcRect/>
          <a:stretch>
            <a:fillRect/>
          </a:stretch>
        </p:blipFill>
        <p:spPr bwMode="auto">
          <a:xfrm>
            <a:off x="4648200" y="3185160"/>
            <a:ext cx="4230164" cy="3291840"/>
          </a:xfrm>
          <a:prstGeom prst="rect">
            <a:avLst/>
          </a:prstGeom>
          <a:noFill/>
        </p:spPr>
      </p:pic>
      <p:sp>
        <p:nvSpPr>
          <p:cNvPr id="7" name="Rectangle 6"/>
          <p:cNvSpPr/>
          <p:nvPr/>
        </p:nvSpPr>
        <p:spPr>
          <a:xfrm>
            <a:off x="5486400" y="2743200"/>
            <a:ext cx="1550937" cy="307777"/>
          </a:xfrm>
          <a:prstGeom prst="rect">
            <a:avLst/>
          </a:prstGeom>
          <a:ln>
            <a:solidFill>
              <a:schemeClr val="tx1"/>
            </a:solidFill>
          </a:ln>
        </p:spPr>
        <p:txBody>
          <a:bodyPr wrap="none">
            <a:spAutoFit/>
          </a:bodyPr>
          <a:lstStyle/>
          <a:p>
            <a:r>
              <a:rPr lang="en-US" sz="1400" b="1" dirty="0" smtClean="0">
                <a:solidFill>
                  <a:srgbClr val="002060"/>
                </a:solidFill>
              </a:rPr>
              <a:t>A typical Plant cell</a:t>
            </a:r>
            <a:endParaRPr lang="en-US" sz="1400" b="1" dirty="0">
              <a:solidFill>
                <a:srgbClr val="002060"/>
              </a:solidFill>
            </a:endParaRPr>
          </a:p>
        </p:txBody>
      </p:sp>
      <p:sp>
        <p:nvSpPr>
          <p:cNvPr id="9" name="Rectangle 8"/>
          <p:cNvSpPr/>
          <p:nvPr/>
        </p:nvSpPr>
        <p:spPr>
          <a:xfrm>
            <a:off x="4800600" y="6427113"/>
            <a:ext cx="4572000" cy="430887"/>
          </a:xfrm>
          <a:prstGeom prst="rect">
            <a:avLst/>
          </a:prstGeom>
        </p:spPr>
        <p:txBody>
          <a:bodyPr>
            <a:spAutoFit/>
          </a:bodyPr>
          <a:lstStyle/>
          <a:p>
            <a:r>
              <a:rPr lang="en-US" sz="1100" dirty="0" smtClean="0">
                <a:hlinkClick r:id="rId4"/>
              </a:rPr>
              <a:t>https://www.khanacademy.org/science/biology/structure-of-a-cell/prokaryotic-and-eukaryotic-cells/a/intro-to-eukaryotic-cells</a:t>
            </a:r>
            <a:r>
              <a:rPr lang="en-US" sz="1100" dirty="0" smtClean="0"/>
              <a:t> </a:t>
            </a:r>
            <a:endParaRPr lang="en-US" sz="11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a:bodyPr>
          <a:lstStyle/>
          <a:p>
            <a:r>
              <a:rPr lang="en-US" sz="2800" b="1" dirty="0" smtClean="0"/>
              <a:t>Cell wall &amp; Membrane </a:t>
            </a:r>
            <a:endParaRPr lang="en-US" sz="2800" b="1" dirty="0"/>
          </a:p>
        </p:txBody>
      </p:sp>
      <p:sp>
        <p:nvSpPr>
          <p:cNvPr id="3" name="Content Placeholder 2"/>
          <p:cNvSpPr>
            <a:spLocks noGrp="1"/>
          </p:cNvSpPr>
          <p:nvPr>
            <p:ph idx="1"/>
          </p:nvPr>
        </p:nvSpPr>
        <p:spPr>
          <a:xfrm>
            <a:off x="381000" y="685800"/>
            <a:ext cx="8229600" cy="5059363"/>
          </a:xfrm>
        </p:spPr>
        <p:txBody>
          <a:bodyPr>
            <a:normAutofit/>
          </a:bodyPr>
          <a:lstStyle/>
          <a:p>
            <a:r>
              <a:rPr lang="en-US" sz="1800" dirty="0" smtClean="0"/>
              <a:t>Cell wall/membrane are similar in both </a:t>
            </a:r>
            <a:r>
              <a:rPr lang="en-US" sz="1800" dirty="0" err="1" smtClean="0"/>
              <a:t>Eu</a:t>
            </a:r>
            <a:r>
              <a:rPr lang="en-US" sz="1800" dirty="0" smtClean="0"/>
              <a:t> and Pro</a:t>
            </a:r>
          </a:p>
          <a:p>
            <a:r>
              <a:rPr lang="en-US" sz="1800" dirty="0" smtClean="0"/>
              <a:t>Plasma membrane: made of protein (majorly </a:t>
            </a:r>
            <a:r>
              <a:rPr lang="en-US" sz="1800" dirty="0" err="1" smtClean="0"/>
              <a:t>hydorphobic</a:t>
            </a:r>
            <a:r>
              <a:rPr lang="en-US" sz="1800" dirty="0" smtClean="0"/>
              <a:t>) and phospholipids forming a </a:t>
            </a:r>
            <a:r>
              <a:rPr lang="en-US" sz="1800" dirty="0" err="1" smtClean="0"/>
              <a:t>bilayer</a:t>
            </a:r>
            <a:r>
              <a:rPr lang="en-US" sz="1800" dirty="0" smtClean="0"/>
              <a:t> </a:t>
            </a:r>
            <a:r>
              <a:rPr lang="en-US" sz="1800" dirty="0" err="1" smtClean="0"/>
              <a:t>stracture</a:t>
            </a:r>
            <a:endParaRPr lang="en-US" sz="1800" dirty="0" smtClean="0"/>
          </a:p>
          <a:p>
            <a:r>
              <a:rPr lang="en-US" sz="1800" dirty="0" smtClean="0"/>
              <a:t>Sterols are present in </a:t>
            </a:r>
            <a:r>
              <a:rPr lang="en-US" sz="1800" dirty="0" err="1" smtClean="0"/>
              <a:t>cytoplasmic</a:t>
            </a:r>
            <a:r>
              <a:rPr lang="en-US" sz="1800" dirty="0" smtClean="0"/>
              <a:t> membrane of  eukaryotes: </a:t>
            </a:r>
            <a:r>
              <a:rPr lang="en-US" sz="1800" dirty="0" smtClean="0">
                <a:solidFill>
                  <a:srgbClr val="FF0000"/>
                </a:solidFill>
              </a:rPr>
              <a:t>sterols strengthen the structure and make the membrane less flexible. </a:t>
            </a:r>
          </a:p>
          <a:p>
            <a:r>
              <a:rPr lang="en-US" sz="1800" dirty="0" smtClean="0"/>
              <a:t>Some eukaryotes have </a:t>
            </a:r>
            <a:r>
              <a:rPr lang="en-US" sz="1800" dirty="0" err="1" smtClean="0"/>
              <a:t>peptidoglycan</a:t>
            </a:r>
            <a:r>
              <a:rPr lang="en-US" sz="1800" dirty="0" smtClean="0"/>
              <a:t> layer in their cell wall; some have polysaccharides and cellulose  </a:t>
            </a:r>
          </a:p>
          <a:p>
            <a:r>
              <a:rPr lang="en-US" sz="1800" dirty="0" smtClean="0"/>
              <a:t>Plant cell wall is composed of cellulose fiber embedded in pectin aggregates – </a:t>
            </a:r>
            <a:r>
              <a:rPr lang="en-US" sz="1800" b="1" dirty="0" smtClean="0">
                <a:solidFill>
                  <a:srgbClr val="FF0000"/>
                </a:solidFill>
              </a:rPr>
              <a:t>gives strength to plant cells</a:t>
            </a:r>
          </a:p>
          <a:p>
            <a:r>
              <a:rPr lang="en-US" sz="1800" dirty="0" smtClean="0"/>
              <a:t>Animal cells do not have cell wall but only </a:t>
            </a:r>
            <a:r>
              <a:rPr lang="en-US" sz="1800" dirty="0" err="1" smtClean="0"/>
              <a:t>cytoplasmic</a:t>
            </a:r>
            <a:r>
              <a:rPr lang="en-US" sz="1800" dirty="0" smtClean="0"/>
              <a:t> </a:t>
            </a:r>
            <a:r>
              <a:rPr lang="en-US" sz="1800" dirty="0" err="1" smtClean="0"/>
              <a:t>membrae</a:t>
            </a:r>
            <a:r>
              <a:rPr lang="en-US" sz="1800" dirty="0" smtClean="0"/>
              <a:t>- </a:t>
            </a:r>
            <a:r>
              <a:rPr lang="en-US" sz="1800" b="1" dirty="0" smtClean="0">
                <a:solidFill>
                  <a:srgbClr val="FF0000"/>
                </a:solidFill>
              </a:rPr>
              <a:t>shear sensitive and fragile  </a:t>
            </a:r>
            <a:endParaRPr lang="en-US" sz="1800" b="1" dirty="0">
              <a:solidFill>
                <a:srgbClr val="FF0000"/>
              </a:solidFill>
            </a:endParaRPr>
          </a:p>
        </p:txBody>
      </p:sp>
      <p:pic>
        <p:nvPicPr>
          <p:cNvPr id="1026" name="Picture 2" descr="https://bio.libretexts.org/@api/deki/files/9984/Figure_04_03_02.jpg?revision=1&amp;size=bestfit&amp;width=736&amp;height=358"/>
          <p:cNvPicPr>
            <a:picLocks noChangeAspect="1" noChangeArrowheads="1"/>
          </p:cNvPicPr>
          <p:nvPr/>
        </p:nvPicPr>
        <p:blipFill>
          <a:blip r:embed="rId2" cstate="print"/>
          <a:srcRect/>
          <a:stretch>
            <a:fillRect/>
          </a:stretch>
        </p:blipFill>
        <p:spPr bwMode="auto">
          <a:xfrm>
            <a:off x="1981201" y="3962400"/>
            <a:ext cx="4890889" cy="2377440"/>
          </a:xfrm>
          <a:prstGeom prst="rect">
            <a:avLst/>
          </a:prstGeom>
          <a:noFill/>
        </p:spPr>
      </p:pic>
      <p:sp>
        <p:nvSpPr>
          <p:cNvPr id="5" name="Rectangle 4"/>
          <p:cNvSpPr/>
          <p:nvPr/>
        </p:nvSpPr>
        <p:spPr>
          <a:xfrm>
            <a:off x="2514600" y="6412468"/>
            <a:ext cx="3498394" cy="369332"/>
          </a:xfrm>
          <a:prstGeom prst="rect">
            <a:avLst/>
          </a:prstGeom>
        </p:spPr>
        <p:txBody>
          <a:bodyPr wrap="none">
            <a:spAutoFit/>
          </a:bodyPr>
          <a:lstStyle/>
          <a:p>
            <a:r>
              <a:rPr lang="en-US" b="1" dirty="0" smtClean="0">
                <a:solidFill>
                  <a:srgbClr val="002060"/>
                </a:solidFill>
              </a:rPr>
              <a:t>The eukaryotic plasma membrane </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b="1" dirty="0" smtClean="0"/>
              <a:t>The nucleus</a:t>
            </a:r>
            <a:endParaRPr lang="en-US" sz="3600" b="1" dirty="0"/>
          </a:p>
        </p:txBody>
      </p:sp>
      <p:sp>
        <p:nvSpPr>
          <p:cNvPr id="3" name="Content Placeholder 2"/>
          <p:cNvSpPr>
            <a:spLocks noGrp="1"/>
          </p:cNvSpPr>
          <p:nvPr>
            <p:ph idx="1"/>
          </p:nvPr>
        </p:nvSpPr>
        <p:spPr>
          <a:xfrm>
            <a:off x="0" y="914400"/>
            <a:ext cx="5562600" cy="5715000"/>
          </a:xfrm>
        </p:spPr>
        <p:txBody>
          <a:bodyPr>
            <a:normAutofit fontScale="92500" lnSpcReduction="10000"/>
          </a:bodyPr>
          <a:lstStyle/>
          <a:p>
            <a:r>
              <a:rPr lang="en-US" sz="1800" dirty="0" smtClean="0"/>
              <a:t>Chromosomes as nuclear material  surrounded by membrane:   </a:t>
            </a:r>
            <a:r>
              <a:rPr lang="en-US" sz="1800" b="1" dirty="0" smtClean="0">
                <a:solidFill>
                  <a:srgbClr val="FF0000"/>
                </a:solidFill>
              </a:rPr>
              <a:t>The Nucleus </a:t>
            </a:r>
          </a:p>
          <a:p>
            <a:r>
              <a:rPr lang="en-US" sz="1800" dirty="0" smtClean="0"/>
              <a:t>The  nucleus in eukaryotes is the site for ribosome synthesis</a:t>
            </a:r>
          </a:p>
          <a:p>
            <a:r>
              <a:rPr lang="en-US" sz="1800" dirty="0" smtClean="0"/>
              <a:t>Chromosome: DNA molecule with some closely associated small proteins (</a:t>
            </a:r>
            <a:r>
              <a:rPr lang="en-US" sz="1800" dirty="0" err="1" smtClean="0">
                <a:solidFill>
                  <a:srgbClr val="FF0000"/>
                </a:solidFill>
              </a:rPr>
              <a:t>histones</a:t>
            </a:r>
            <a:r>
              <a:rPr lang="en-US" sz="1800" dirty="0" smtClean="0"/>
              <a:t>)</a:t>
            </a:r>
          </a:p>
          <a:p>
            <a:r>
              <a:rPr lang="en-US" sz="1800" dirty="0" smtClean="0"/>
              <a:t>Each </a:t>
            </a:r>
            <a:r>
              <a:rPr lang="en-US" sz="1800" dirty="0" err="1" smtClean="0"/>
              <a:t>chrmosome</a:t>
            </a:r>
            <a:r>
              <a:rPr lang="en-US" sz="1800" dirty="0" smtClean="0"/>
              <a:t> contains a single linear DNA </a:t>
            </a:r>
            <a:r>
              <a:rPr lang="en-US" sz="1800" dirty="0" err="1" smtClean="0"/>
              <a:t>moleule</a:t>
            </a:r>
            <a:r>
              <a:rPr lang="en-US" sz="1800" dirty="0" smtClean="0"/>
              <a:t> on which the </a:t>
            </a:r>
            <a:r>
              <a:rPr lang="en-US" sz="1800" dirty="0" err="1" smtClean="0"/>
              <a:t>histone</a:t>
            </a:r>
            <a:r>
              <a:rPr lang="en-US" sz="1800" dirty="0" smtClean="0"/>
              <a:t> are attached </a:t>
            </a:r>
          </a:p>
          <a:p>
            <a:r>
              <a:rPr lang="en-US" sz="1800" dirty="0" smtClean="0">
                <a:solidFill>
                  <a:srgbClr val="FF0000"/>
                </a:solidFill>
              </a:rPr>
              <a:t>Nuclear pore </a:t>
            </a:r>
            <a:r>
              <a:rPr lang="en-US" sz="1800" dirty="0" smtClean="0"/>
              <a:t>is 100nm is diameter and consists of several proteins. It is a gateway for transfer of material between nucleus and </a:t>
            </a:r>
            <a:r>
              <a:rPr lang="en-US" sz="1800" dirty="0" err="1" smtClean="0"/>
              <a:t>cytosol</a:t>
            </a:r>
            <a:r>
              <a:rPr lang="en-US" sz="1800" dirty="0" smtClean="0"/>
              <a:t>. </a:t>
            </a:r>
          </a:p>
          <a:p>
            <a:endParaRPr lang="en-US" sz="1800" dirty="0" smtClean="0"/>
          </a:p>
          <a:p>
            <a:pPr>
              <a:buNone/>
            </a:pPr>
            <a:r>
              <a:rPr lang="en-US" sz="1800" b="1" dirty="0" smtClean="0"/>
              <a:t>The nucleolus</a:t>
            </a:r>
          </a:p>
          <a:p>
            <a:r>
              <a:rPr lang="en-US" sz="1800" dirty="0" smtClean="0"/>
              <a:t>Some chromosomes have sections of DNA that encode ribosomal RNA. </a:t>
            </a:r>
          </a:p>
          <a:p>
            <a:pPr algn="just"/>
            <a:r>
              <a:rPr lang="en-US" sz="1800" dirty="0" smtClean="0"/>
              <a:t>A darkly staining area within the nucleus called the nucleolus (plural = nucleoli) </a:t>
            </a:r>
          </a:p>
          <a:p>
            <a:pPr algn="just"/>
            <a:r>
              <a:rPr lang="en-US" sz="1800" dirty="0" smtClean="0"/>
              <a:t>The nucleolus aggregates the ribosomal RNA with associated proteins to assemble the ribosomal subunits that are then transported out to the </a:t>
            </a:r>
            <a:r>
              <a:rPr lang="en-US" sz="1800" dirty="0" err="1" smtClean="0"/>
              <a:t>nucleoplasm</a:t>
            </a:r>
            <a:r>
              <a:rPr lang="en-US" sz="1800" dirty="0" smtClean="0"/>
              <a:t> through the pores in the nuclear envelope</a:t>
            </a:r>
            <a:endParaRPr lang="en-US" sz="1800" dirty="0"/>
          </a:p>
        </p:txBody>
      </p:sp>
      <p:pic>
        <p:nvPicPr>
          <p:cNvPr id="45058" name="Picture 2" descr="https://files.mtstatic.com/site_4463/9987/0?Expires=1515501310&amp;Signature=UjD6b6rpNyxYB4vCwQPiEzJr31NMEk-JPnTYM8FJA8HXuynuwIO9FVE-iw4sRDUWLJibBrFoV1CyQX9GP6-Oi1DpeTyLhjVPBfB8GulyuXcuZYGrR5GJEdSlmAQsn9ijCMJI63VIBXCMDby5ciGiZlceYnFdTSmadKBDD2o7O7NNGWIkeomYk183vEDyQTZtW1dX5jH4aeuUlVR~UNM~fGnf~KQ1EsAJHMiXlRiSKVqKnRDHsxRcdTe1WIwpXPaJkSyhMSWrgP7iE3e~arCru9j5HJ1h5irG-dJ8eNDBcMC-BSe37aEKh5aAsVgkxaHPsxyJy4MedTGzscrjbr3ixeZkXQieVaiKxbrHVKmCs2~ITQt0rEsIqN~wFy8RJVcsz6l1699qA7q58dQb3v4MvcL-5HCC8VOaq8NDnlsuEU5GE3E6yI3En~HtJZurUfmLJA5Cq2a2EnRII1e1xhK-5pqwxXf0I09VfZ0QZwAj-~qrVW4qDHdXKxHrRD8cso9SR-YmRngB6r3n2a6TVdf9cJC~HyOKyZh8HML7zFcHqW-PBYN~AI3MyH8PxmQ5gEa6HcviwAFzpq9RRHXXi~eiaCTx45iXIpv0bLunSvAuL6YW8m38CjVA6lhhC~WGm4Rj9FkXBpoWW5SFBegHZd9AOjyoR92gYbkYhdB8IXBBIxU_&amp;Key-Pair-Id=APKAIX7ZMYEQ4P6XATFQ"/>
          <p:cNvPicPr>
            <a:picLocks noChangeAspect="1" noChangeArrowheads="1"/>
          </p:cNvPicPr>
          <p:nvPr/>
        </p:nvPicPr>
        <p:blipFill>
          <a:blip r:embed="rId2" cstate="print"/>
          <a:srcRect/>
          <a:stretch>
            <a:fillRect/>
          </a:stretch>
        </p:blipFill>
        <p:spPr bwMode="auto">
          <a:xfrm>
            <a:off x="6400800" y="4191000"/>
            <a:ext cx="2421965" cy="2377440"/>
          </a:xfrm>
          <a:prstGeom prst="rect">
            <a:avLst/>
          </a:prstGeom>
          <a:noFill/>
        </p:spPr>
      </p:pic>
      <p:pic>
        <p:nvPicPr>
          <p:cNvPr id="45060" name="Picture 4" descr="https://bio.libretexts.org/@api/deki/files/9986/Figure_04_03_04.jpg?revision=1&amp;size=bestfit&amp;width=544&amp;height=367"/>
          <p:cNvPicPr>
            <a:picLocks noChangeAspect="1" noChangeArrowheads="1"/>
          </p:cNvPicPr>
          <p:nvPr/>
        </p:nvPicPr>
        <p:blipFill>
          <a:blip r:embed="rId3" cstate="print"/>
          <a:srcRect/>
          <a:stretch>
            <a:fillRect/>
          </a:stretch>
        </p:blipFill>
        <p:spPr bwMode="auto">
          <a:xfrm>
            <a:off x="5562601" y="990600"/>
            <a:ext cx="3388513" cy="2286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487362"/>
          </a:xfrm>
        </p:spPr>
        <p:txBody>
          <a:bodyPr>
            <a:normAutofit fontScale="90000"/>
          </a:bodyPr>
          <a:lstStyle/>
          <a:p>
            <a:r>
              <a:rPr lang="en-US" sz="3200" b="1" dirty="0" smtClean="0"/>
              <a:t>Mitochondria </a:t>
            </a:r>
            <a:endParaRPr lang="en-US" sz="3200" dirty="0"/>
          </a:p>
        </p:txBody>
      </p:sp>
      <p:sp>
        <p:nvSpPr>
          <p:cNvPr id="3" name="Content Placeholder 2"/>
          <p:cNvSpPr>
            <a:spLocks noGrp="1"/>
          </p:cNvSpPr>
          <p:nvPr>
            <p:ph idx="1"/>
          </p:nvPr>
        </p:nvSpPr>
        <p:spPr>
          <a:xfrm>
            <a:off x="0" y="609600"/>
            <a:ext cx="8991600" cy="4419600"/>
          </a:xfrm>
        </p:spPr>
        <p:txBody>
          <a:bodyPr>
            <a:normAutofit lnSpcReduction="10000"/>
          </a:bodyPr>
          <a:lstStyle/>
          <a:p>
            <a:pPr algn="just"/>
            <a:r>
              <a:rPr lang="en-US" sz="1800" dirty="0" smtClean="0"/>
              <a:t>Often called the “powerhouses” or “energy factories” of a cell</a:t>
            </a:r>
          </a:p>
          <a:p>
            <a:pPr algn="just"/>
            <a:r>
              <a:rPr lang="en-US" sz="1800" dirty="0" smtClean="0"/>
              <a:t>Primary site of metabolic respiration in eukaryotes: actively involved in the generation of ATP (oxidative </a:t>
            </a:r>
            <a:r>
              <a:rPr lang="en-US" sz="1800" dirty="0" err="1" smtClean="0"/>
              <a:t>phosphorylation</a:t>
            </a:r>
            <a:r>
              <a:rPr lang="en-US" sz="1800" dirty="0" smtClean="0"/>
              <a:t>) to run the cellular activities </a:t>
            </a:r>
          </a:p>
          <a:p>
            <a:pPr algn="just"/>
            <a:r>
              <a:rPr lang="en-US" sz="1800" dirty="0" smtClean="0"/>
              <a:t>Depending upon the species, the respiratory pathways may be anaerobic or aerobic but the final result is production of ATP</a:t>
            </a:r>
          </a:p>
          <a:p>
            <a:pPr algn="just"/>
            <a:r>
              <a:rPr lang="en-US" sz="1800" dirty="0" smtClean="0"/>
              <a:t>Have their own genetic (DNA) material which independent of the cells DNA </a:t>
            </a:r>
          </a:p>
          <a:p>
            <a:pPr algn="just"/>
            <a:r>
              <a:rPr lang="en-US" sz="1800" dirty="0" smtClean="0"/>
              <a:t>For some specific cases, the number of mitochondria per cell is tunable, depending, typically, on energy demand</a:t>
            </a:r>
          </a:p>
          <a:p>
            <a:pPr algn="just"/>
            <a:r>
              <a:rPr lang="en-US" sz="1800" dirty="0" smtClean="0"/>
              <a:t>Both the inner and outer membranes are </a:t>
            </a:r>
            <a:r>
              <a:rPr lang="en-US" sz="1800" dirty="0" err="1" smtClean="0"/>
              <a:t>phospholipid</a:t>
            </a:r>
            <a:r>
              <a:rPr lang="en-US" sz="1800" dirty="0" smtClean="0"/>
              <a:t> </a:t>
            </a:r>
            <a:r>
              <a:rPr lang="en-US" sz="1800" dirty="0" err="1" smtClean="0"/>
              <a:t>bilayers</a:t>
            </a:r>
            <a:r>
              <a:rPr lang="en-US" sz="1800" dirty="0" smtClean="0"/>
              <a:t> embedded with proteins (</a:t>
            </a:r>
            <a:r>
              <a:rPr lang="en-US" sz="1800" dirty="0" smtClean="0">
                <a:solidFill>
                  <a:srgbClr val="FF0000"/>
                </a:solidFill>
              </a:rPr>
              <a:t>called </a:t>
            </a:r>
            <a:r>
              <a:rPr lang="en-US" sz="1800" b="1" dirty="0" err="1" smtClean="0">
                <a:solidFill>
                  <a:srgbClr val="FF0000"/>
                </a:solidFill>
              </a:rPr>
              <a:t>porins</a:t>
            </a:r>
            <a:r>
              <a:rPr lang="en-US" sz="1800" dirty="0" smtClean="0"/>
              <a:t>) that mediate transport across them and catalyze various other biochemical reactions. </a:t>
            </a:r>
          </a:p>
          <a:p>
            <a:pPr algn="just"/>
            <a:r>
              <a:rPr lang="en-US" sz="1800" dirty="0" smtClean="0"/>
              <a:t>The inner membrane layer has folds called </a:t>
            </a:r>
            <a:r>
              <a:rPr lang="en-US" sz="1800" b="1" i="1" dirty="0" err="1" smtClean="0">
                <a:solidFill>
                  <a:srgbClr val="FF0000"/>
                </a:solidFill>
              </a:rPr>
              <a:t>cristae</a:t>
            </a:r>
            <a:r>
              <a:rPr lang="en-US" sz="1800" i="1" dirty="0" smtClean="0"/>
              <a:t> </a:t>
            </a:r>
            <a:r>
              <a:rPr lang="en-US" sz="1800" dirty="0" smtClean="0"/>
              <a:t>that increase the surface area into which respiratory chain proteins can be embedded. </a:t>
            </a:r>
          </a:p>
          <a:p>
            <a:pPr algn="just"/>
            <a:r>
              <a:rPr lang="en-US" sz="1800" dirty="0" smtClean="0"/>
              <a:t>The region within the </a:t>
            </a:r>
            <a:r>
              <a:rPr lang="en-US" sz="1800" dirty="0" err="1" smtClean="0"/>
              <a:t>cristae</a:t>
            </a:r>
            <a:r>
              <a:rPr lang="en-US" sz="1800" dirty="0" smtClean="0"/>
              <a:t> is called the mitochondrial </a:t>
            </a:r>
            <a:r>
              <a:rPr lang="en-US" sz="1800" i="1" dirty="0" smtClean="0"/>
              <a:t>matrix</a:t>
            </a:r>
            <a:r>
              <a:rPr lang="en-US" sz="1800" dirty="0" smtClean="0"/>
              <a:t> and contains—among other things—enzymes of the TCA cycle. </a:t>
            </a:r>
          </a:p>
        </p:txBody>
      </p:sp>
      <p:pic>
        <p:nvPicPr>
          <p:cNvPr id="1026" name="Picture 2" descr="Image result for Mitochondria"/>
          <p:cNvPicPr>
            <a:picLocks noChangeAspect="1" noChangeArrowheads="1"/>
          </p:cNvPicPr>
          <p:nvPr/>
        </p:nvPicPr>
        <p:blipFill>
          <a:blip r:embed="rId2" cstate="print"/>
          <a:srcRect/>
          <a:stretch>
            <a:fillRect/>
          </a:stretch>
        </p:blipFill>
        <p:spPr bwMode="auto">
          <a:xfrm>
            <a:off x="6096000" y="4495800"/>
            <a:ext cx="2448059" cy="2194560"/>
          </a:xfrm>
          <a:prstGeom prst="rect">
            <a:avLst/>
          </a:prstGeom>
          <a:noFill/>
        </p:spPr>
      </p:pic>
      <p:pic>
        <p:nvPicPr>
          <p:cNvPr id="1031" name="Picture 7" descr="https://bio.libretexts.org/@api/deki/files/9989/Figure_04_03_07.jpg?revision=1&amp;size=bestfit&amp;width=544&amp;height=245"/>
          <p:cNvPicPr>
            <a:picLocks noChangeAspect="1" noChangeArrowheads="1"/>
          </p:cNvPicPr>
          <p:nvPr/>
        </p:nvPicPr>
        <p:blipFill>
          <a:blip r:embed="rId3" cstate="print"/>
          <a:srcRect/>
          <a:stretch>
            <a:fillRect/>
          </a:stretch>
        </p:blipFill>
        <p:spPr bwMode="auto">
          <a:xfrm>
            <a:off x="1524000" y="4800600"/>
            <a:ext cx="3451579" cy="155448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229600" cy="1676400"/>
          </a:xfrm>
        </p:spPr>
        <p:txBody>
          <a:bodyPr>
            <a:normAutofit fontScale="55000" lnSpcReduction="20000"/>
          </a:bodyPr>
          <a:lstStyle/>
          <a:p>
            <a:pPr algn="just"/>
            <a:r>
              <a:rPr lang="en-US" sz="3300" dirty="0" smtClean="0"/>
              <a:t>During respiration, protons are pumped by respiratory chain complexes from the matrix into a region known as the </a:t>
            </a:r>
            <a:r>
              <a:rPr lang="en-US" sz="3300" i="1" dirty="0" err="1" smtClean="0"/>
              <a:t>intermembrane</a:t>
            </a:r>
            <a:r>
              <a:rPr lang="en-US" sz="3300" i="1" dirty="0" smtClean="0"/>
              <a:t> space</a:t>
            </a:r>
            <a:r>
              <a:rPr lang="en-US" sz="3300" dirty="0" smtClean="0"/>
              <a:t> (between the inner and outer membranes).</a:t>
            </a:r>
          </a:p>
          <a:p>
            <a:pPr algn="just">
              <a:buNone/>
            </a:pPr>
            <a:endParaRPr lang="en-US" sz="3300" dirty="0" smtClean="0"/>
          </a:p>
          <a:p>
            <a:pPr algn="just"/>
            <a:r>
              <a:rPr lang="en-US" sz="3300" dirty="0" smtClean="0"/>
              <a:t>This creates a concentration gradient of protons that another protein complex, called</a:t>
            </a:r>
            <a:r>
              <a:rPr lang="en-US" sz="3300" b="1" dirty="0" smtClean="0"/>
              <a:t> </a:t>
            </a:r>
            <a:r>
              <a:rPr lang="en-US" sz="3300" b="1" dirty="0" smtClean="0">
                <a:solidFill>
                  <a:srgbClr val="FF0000"/>
                </a:solidFill>
              </a:rPr>
              <a:t>ATP </a:t>
            </a:r>
            <a:r>
              <a:rPr lang="en-US" sz="3300" b="1" dirty="0" err="1" smtClean="0">
                <a:solidFill>
                  <a:srgbClr val="FF0000"/>
                </a:solidFill>
              </a:rPr>
              <a:t>synthase</a:t>
            </a:r>
            <a:r>
              <a:rPr lang="en-US" sz="3300" dirty="0" smtClean="0"/>
              <a:t>, uses to power synthesis of the energy carrier molecule ATP</a:t>
            </a:r>
          </a:p>
          <a:p>
            <a:endParaRPr lang="en-US" dirty="0"/>
          </a:p>
        </p:txBody>
      </p:sp>
      <p:pic>
        <p:nvPicPr>
          <p:cNvPr id="4" name="Picture 5" descr="http://www.nature.com/scitable/content/ne0000/ne0000/ne0000/ne0000/14706672/U3CP4-2_RespiratoryChainCo_ksm_1_2.jpg"/>
          <p:cNvPicPr>
            <a:picLocks noChangeAspect="1" noChangeArrowheads="1"/>
          </p:cNvPicPr>
          <p:nvPr/>
        </p:nvPicPr>
        <p:blipFill>
          <a:blip r:embed="rId2" cstate="print">
            <a:lum bright="-10000" contrast="20000"/>
          </a:blip>
          <a:srcRect/>
          <a:stretch>
            <a:fillRect/>
          </a:stretch>
        </p:blipFill>
        <p:spPr bwMode="auto">
          <a:xfrm>
            <a:off x="533400" y="2438400"/>
            <a:ext cx="7825975" cy="3200400"/>
          </a:xfrm>
          <a:prstGeom prst="rect">
            <a:avLst/>
          </a:prstGeom>
          <a:noFill/>
        </p:spPr>
      </p:pic>
      <p:sp>
        <p:nvSpPr>
          <p:cNvPr id="5" name="Rectangle 4"/>
          <p:cNvSpPr/>
          <p:nvPr/>
        </p:nvSpPr>
        <p:spPr>
          <a:xfrm>
            <a:off x="3810000" y="6428601"/>
            <a:ext cx="4572000" cy="276999"/>
          </a:xfrm>
          <a:prstGeom prst="rect">
            <a:avLst/>
          </a:prstGeom>
        </p:spPr>
        <p:txBody>
          <a:bodyPr>
            <a:spAutoFit/>
          </a:bodyPr>
          <a:lstStyle/>
          <a:p>
            <a:r>
              <a:rPr lang="en-US" sz="1200" dirty="0" smtClean="0">
                <a:hlinkClick r:id="rId3"/>
              </a:rPr>
              <a:t>https://www.nature.com/scitable/topicpage/mitochondria-14053590</a:t>
            </a:r>
            <a:r>
              <a:rPr lang="en-US" sz="1200" dirty="0" smtClean="0"/>
              <a:t> </a:t>
            </a:r>
            <a:endParaRPr lang="en-US" sz="12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8229600" cy="715962"/>
          </a:xfrm>
        </p:spPr>
        <p:txBody>
          <a:bodyPr>
            <a:normAutofit/>
          </a:bodyPr>
          <a:lstStyle/>
          <a:p>
            <a:pPr algn="l"/>
            <a:r>
              <a:rPr lang="en-US" sz="3200" b="1" dirty="0" smtClean="0"/>
              <a:t>Chloroplasts</a:t>
            </a:r>
            <a:endParaRPr lang="en-US" sz="3200" dirty="0"/>
          </a:p>
        </p:txBody>
      </p:sp>
      <p:sp>
        <p:nvSpPr>
          <p:cNvPr id="3" name="Content Placeholder 2"/>
          <p:cNvSpPr>
            <a:spLocks noGrp="1"/>
          </p:cNvSpPr>
          <p:nvPr>
            <p:ph idx="1"/>
          </p:nvPr>
        </p:nvSpPr>
        <p:spPr>
          <a:xfrm>
            <a:off x="304800" y="1600200"/>
            <a:ext cx="8534400" cy="5105400"/>
          </a:xfrm>
        </p:spPr>
        <p:txBody>
          <a:bodyPr>
            <a:normAutofit/>
          </a:bodyPr>
          <a:lstStyle/>
          <a:p>
            <a:pPr algn="just"/>
            <a:r>
              <a:rPr lang="en-US" sz="2000" dirty="0" smtClean="0"/>
              <a:t>found in plant, algae and other lower invertebrates such as euglena</a:t>
            </a:r>
          </a:p>
          <a:p>
            <a:pPr algn="just"/>
            <a:r>
              <a:rPr lang="en-US" sz="2000" dirty="0" smtClean="0"/>
              <a:t>allow plants (and other organism having it) to capture the energy of the Sun in energy-rich molecules</a:t>
            </a:r>
          </a:p>
          <a:p>
            <a:pPr algn="just"/>
            <a:r>
              <a:rPr lang="en-US" sz="2000" dirty="0" smtClean="0"/>
              <a:t>chloroplasts retain small, circular genomes that resemble those of </a:t>
            </a:r>
            <a:r>
              <a:rPr lang="en-US" sz="2000" dirty="0" err="1" smtClean="0"/>
              <a:t>cyanobacteria</a:t>
            </a:r>
            <a:r>
              <a:rPr lang="en-US" sz="2000" dirty="0" smtClean="0"/>
              <a:t>, although they are much smaller. </a:t>
            </a:r>
            <a:r>
              <a:rPr lang="en-US" sz="1600" dirty="0" smtClean="0">
                <a:solidFill>
                  <a:srgbClr val="FF0000"/>
                </a:solidFill>
              </a:rPr>
              <a:t>(Mitochondrial genomes are even smaller than the genomes of chloroplasts)</a:t>
            </a:r>
          </a:p>
          <a:p>
            <a:pPr algn="just"/>
            <a:r>
              <a:rPr lang="en-US" sz="2000" dirty="0" smtClean="0"/>
              <a:t>Like mitochondria, chloroplasts are surrounded by two membranes: </a:t>
            </a:r>
          </a:p>
          <a:p>
            <a:pPr lvl="1" algn="just"/>
            <a:r>
              <a:rPr lang="en-US" sz="1600" dirty="0" smtClean="0"/>
              <a:t>The outer membrane permeable to small organic molecules and </a:t>
            </a:r>
          </a:p>
          <a:p>
            <a:pPr lvl="1" algn="just"/>
            <a:r>
              <a:rPr lang="en-US" sz="1600" dirty="0" smtClean="0"/>
              <a:t>the inner membrane less permeable and studded with transport proteins. </a:t>
            </a:r>
          </a:p>
          <a:p>
            <a:pPr algn="just"/>
            <a:r>
              <a:rPr lang="en-US" sz="2000" dirty="0" smtClean="0"/>
              <a:t>The innermost matrix of chloroplasts, called the </a:t>
            </a:r>
            <a:r>
              <a:rPr lang="en-US" sz="2000" b="1" dirty="0" err="1" smtClean="0">
                <a:solidFill>
                  <a:srgbClr val="FF0000"/>
                </a:solidFill>
              </a:rPr>
              <a:t>stroma</a:t>
            </a:r>
            <a:r>
              <a:rPr lang="en-US" sz="2000" dirty="0" smtClean="0"/>
              <a:t>, contains metabolic enzymes and multiple copies of the chloroplast genome.</a:t>
            </a:r>
          </a:p>
          <a:p>
            <a:pPr algn="just"/>
            <a:r>
              <a:rPr lang="en-US" sz="2000" dirty="0" smtClean="0"/>
              <a:t>Chloroplasts also have a third internal membrane called the </a:t>
            </a:r>
            <a:r>
              <a:rPr lang="en-US" sz="2000" b="1" dirty="0" err="1" smtClean="0">
                <a:solidFill>
                  <a:srgbClr val="FF0000"/>
                </a:solidFill>
              </a:rPr>
              <a:t>thylakoid</a:t>
            </a:r>
            <a:r>
              <a:rPr lang="en-US" sz="2000" dirty="0" smtClean="0"/>
              <a:t> membrane</a:t>
            </a:r>
          </a:p>
          <a:p>
            <a:pPr algn="just"/>
            <a:r>
              <a:rPr lang="en-US" sz="2000" dirty="0" smtClean="0"/>
              <a:t>The </a:t>
            </a:r>
            <a:r>
              <a:rPr lang="en-US" sz="2000" dirty="0" err="1" smtClean="0"/>
              <a:t>thylakoids</a:t>
            </a:r>
            <a:r>
              <a:rPr lang="en-US" sz="2000" dirty="0" smtClean="0"/>
              <a:t> contain the </a:t>
            </a:r>
            <a:r>
              <a:rPr lang="en-US" sz="2000" b="1" dirty="0" smtClean="0"/>
              <a:t>light-harvesting complex</a:t>
            </a:r>
            <a:r>
              <a:rPr lang="en-US" sz="2000" dirty="0" smtClean="0"/>
              <a:t>, including pigments such as chlorophyll, as well as the electron transport chains used in photosynthesis </a:t>
            </a:r>
            <a:endParaRPr lang="en-US" sz="2000" dirty="0" smtClean="0">
              <a:solidFill>
                <a:srgbClr val="FF0000"/>
              </a:solidFill>
            </a:endParaRPr>
          </a:p>
        </p:txBody>
      </p:sp>
      <p:pic>
        <p:nvPicPr>
          <p:cNvPr id="49154" name="Picture 2" descr="http://www.nature.com/scitable/content/ne0000/ne0000/ne0000/ne0000/14705175/U3CP5-1_ChloroplastStructu_ksm.jpg"/>
          <p:cNvPicPr>
            <a:picLocks noChangeAspect="1" noChangeArrowheads="1"/>
          </p:cNvPicPr>
          <p:nvPr/>
        </p:nvPicPr>
        <p:blipFill>
          <a:blip r:embed="rId2" cstate="print"/>
          <a:srcRect b="13043"/>
          <a:stretch>
            <a:fillRect/>
          </a:stretch>
        </p:blipFill>
        <p:spPr bwMode="auto">
          <a:xfrm>
            <a:off x="5849297" y="76200"/>
            <a:ext cx="2965234" cy="164592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973763"/>
          </a:xfrm>
        </p:spPr>
        <p:txBody>
          <a:bodyPr>
            <a:normAutofit/>
          </a:bodyPr>
          <a:lstStyle/>
          <a:p>
            <a:pPr>
              <a:buNone/>
            </a:pPr>
            <a:r>
              <a:rPr lang="en-US" sz="2400" b="1" dirty="0" err="1" smtClean="0"/>
              <a:t>Ribosomes</a:t>
            </a:r>
            <a:endParaRPr lang="en-US" sz="2400" b="1" dirty="0" smtClean="0"/>
          </a:p>
          <a:p>
            <a:r>
              <a:rPr lang="en-US" sz="2000" dirty="0" smtClean="0"/>
              <a:t>cellular structures responsible for protein synthesis</a:t>
            </a:r>
          </a:p>
          <a:p>
            <a:r>
              <a:rPr lang="en-US" sz="2000" dirty="0" smtClean="0"/>
              <a:t>are large complexes of protein and RNA</a:t>
            </a:r>
          </a:p>
          <a:p>
            <a:r>
              <a:rPr lang="en-US" sz="2000" dirty="0" smtClean="0"/>
              <a:t>consist of two subunits, called large and small</a:t>
            </a:r>
          </a:p>
          <a:p>
            <a:pPr algn="just"/>
            <a:r>
              <a:rPr lang="en-US" sz="2000" dirty="0" err="1" smtClean="0"/>
              <a:t>Ribosomes</a:t>
            </a:r>
            <a:r>
              <a:rPr lang="en-US" sz="2000" dirty="0" smtClean="0"/>
              <a:t> receive their "instructions" for protein synthesis from the nucleus, where the DNA is transcribed into messenger RNA (mRNA)</a:t>
            </a:r>
          </a:p>
          <a:p>
            <a:pPr algn="just">
              <a:buNone/>
            </a:pPr>
            <a:r>
              <a:rPr lang="en-US" sz="2000" b="1" dirty="0" err="1" smtClean="0"/>
              <a:t>Peroxisomes</a:t>
            </a:r>
            <a:endParaRPr lang="en-US" sz="2000" b="1" dirty="0" smtClean="0"/>
          </a:p>
          <a:p>
            <a:pPr algn="just"/>
            <a:r>
              <a:rPr lang="en-US" sz="2000" i="1" dirty="0" err="1" smtClean="0"/>
              <a:t>Peroxisomes</a:t>
            </a:r>
            <a:r>
              <a:rPr lang="en-US" sz="2000" dirty="0" smtClean="0"/>
              <a:t> are small, round organelles enclosed by single membranes. </a:t>
            </a:r>
          </a:p>
          <a:p>
            <a:pPr algn="just"/>
            <a:r>
              <a:rPr lang="en-US" sz="2000" dirty="0" smtClean="0"/>
              <a:t>These organelles carry out </a:t>
            </a:r>
            <a:r>
              <a:rPr lang="en-US" sz="2000" dirty="0" err="1" smtClean="0"/>
              <a:t>redox</a:t>
            </a:r>
            <a:r>
              <a:rPr lang="en-US" sz="2000" dirty="0" smtClean="0"/>
              <a:t> reactions that oxidize and break down fatty acids and amino acids</a:t>
            </a:r>
            <a:endParaRPr lang="en-US" sz="2000" b="1" dirty="0" smtClean="0"/>
          </a:p>
          <a:p>
            <a:pPr algn="just">
              <a:buNone/>
            </a:pPr>
            <a:r>
              <a:rPr lang="en-US" sz="2000" b="1" dirty="0" smtClean="0"/>
              <a:t>Vesicles and vacuoles</a:t>
            </a:r>
          </a:p>
          <a:p>
            <a:pPr algn="just"/>
            <a:r>
              <a:rPr lang="en-US" sz="2000" dirty="0" smtClean="0"/>
              <a:t>are membrane-bound sacs that function in storage and transport</a:t>
            </a:r>
            <a:endParaRPr lang="en-US" sz="2000" b="1" dirty="0" smtClean="0"/>
          </a:p>
          <a:p>
            <a:pPr algn="just">
              <a:buNone/>
            </a:pPr>
            <a:r>
              <a:rPr lang="en-US" sz="2000" b="1" dirty="0" err="1" smtClean="0"/>
              <a:t>Lysosomes</a:t>
            </a:r>
            <a:endParaRPr lang="en-US" sz="2000" b="1" dirty="0" smtClean="0"/>
          </a:p>
          <a:p>
            <a:pPr algn="just"/>
            <a:r>
              <a:rPr lang="en-US" sz="2000" dirty="0" smtClean="0"/>
              <a:t>Animal cells have another set of organelles not found in plant cells: </a:t>
            </a:r>
            <a:r>
              <a:rPr lang="en-US" sz="2000" dirty="0" err="1" smtClean="0"/>
              <a:t>lysosomes</a:t>
            </a:r>
            <a:r>
              <a:rPr lang="en-US" sz="2000" dirty="0" smtClean="0"/>
              <a:t>. </a:t>
            </a:r>
          </a:p>
          <a:p>
            <a:pPr algn="just"/>
            <a:r>
              <a:rPr lang="en-US" sz="2000" dirty="0" smtClean="0"/>
              <a:t>the </a:t>
            </a:r>
            <a:r>
              <a:rPr lang="en-US" sz="2000" i="1" dirty="0" err="1" smtClean="0"/>
              <a:t>lysosomes</a:t>
            </a:r>
            <a:r>
              <a:rPr lang="en-US" sz="2000" dirty="0" smtClean="0"/>
              <a:t> are sometimes called the cell’s “garbage disposal”.</a:t>
            </a:r>
            <a:endParaRPr lang="en-US" sz="2000" b="1" dirty="0" smtClean="0"/>
          </a:p>
          <a:p>
            <a:pPr algn="just"/>
            <a:endParaRPr lang="en-US" sz="2000" dirty="0" smtClean="0"/>
          </a:p>
        </p:txBody>
      </p:sp>
      <p:pic>
        <p:nvPicPr>
          <p:cNvPr id="1026" name="Picture 2" descr="https://bio.libretexts.org/@api/deki/files/9988/Figure_04_03_06.jpg?revision=1&amp;size=bestfit&amp;width=463&amp;height=374"/>
          <p:cNvPicPr>
            <a:picLocks noChangeAspect="1" noChangeArrowheads="1"/>
          </p:cNvPicPr>
          <p:nvPr/>
        </p:nvPicPr>
        <p:blipFill>
          <a:blip r:embed="rId2" cstate="print"/>
          <a:srcRect/>
          <a:stretch>
            <a:fillRect/>
          </a:stretch>
        </p:blipFill>
        <p:spPr bwMode="auto">
          <a:xfrm>
            <a:off x="6238978" y="228600"/>
            <a:ext cx="2600222" cy="210312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l"/>
            <a:r>
              <a:rPr lang="en-US" sz="2800" b="1" dirty="0" smtClean="0"/>
              <a:t>Endoplasmic Reticulum</a:t>
            </a:r>
            <a:endParaRPr lang="en-US" sz="2800" dirty="0"/>
          </a:p>
        </p:txBody>
      </p:sp>
      <p:sp>
        <p:nvSpPr>
          <p:cNvPr id="3" name="Content Placeholder 2"/>
          <p:cNvSpPr>
            <a:spLocks noGrp="1"/>
          </p:cNvSpPr>
          <p:nvPr>
            <p:ph idx="1"/>
          </p:nvPr>
        </p:nvSpPr>
        <p:spPr>
          <a:xfrm>
            <a:off x="304800" y="1981201"/>
            <a:ext cx="7086600" cy="3733799"/>
          </a:xfrm>
        </p:spPr>
        <p:txBody>
          <a:bodyPr>
            <a:normAutofit lnSpcReduction="10000"/>
          </a:bodyPr>
          <a:lstStyle/>
          <a:p>
            <a:pPr algn="just"/>
            <a:r>
              <a:rPr lang="en-US" sz="2000" dirty="0" smtClean="0"/>
              <a:t>The vesicular network starts from nuclear membrane and spread throughout the </a:t>
            </a:r>
            <a:r>
              <a:rPr lang="en-US" sz="2000" dirty="0" err="1" smtClean="0"/>
              <a:t>cytosol</a:t>
            </a:r>
            <a:r>
              <a:rPr lang="en-US" sz="2000" dirty="0" smtClean="0"/>
              <a:t> constitutes endoplasmic reticulum</a:t>
            </a:r>
          </a:p>
          <a:p>
            <a:pPr algn="just"/>
            <a:r>
              <a:rPr lang="en-US" sz="2000" dirty="0" smtClean="0"/>
              <a:t>Two type:</a:t>
            </a:r>
          </a:p>
          <a:p>
            <a:pPr lvl="1" algn="just"/>
            <a:r>
              <a:rPr lang="en-US" sz="1600" dirty="0" smtClean="0"/>
              <a:t>RER: has ribosome attached to it to give a rough appearance </a:t>
            </a:r>
          </a:p>
          <a:p>
            <a:pPr lvl="1" algn="just"/>
            <a:r>
              <a:rPr lang="en-US" sz="1600" dirty="0" smtClean="0"/>
              <a:t>SER: don not have ribosome and are smooth </a:t>
            </a:r>
          </a:p>
          <a:p>
            <a:pPr algn="just"/>
            <a:r>
              <a:rPr lang="en-US" sz="2000" b="1" dirty="0" smtClean="0"/>
              <a:t>Functions of endoplasmic reticulum: </a:t>
            </a:r>
          </a:p>
          <a:p>
            <a:pPr lvl="1" algn="just"/>
            <a:r>
              <a:rPr lang="en-US" sz="1600" dirty="0" smtClean="0"/>
              <a:t>Synthesis of steroid hormone in gonad cells. </a:t>
            </a:r>
          </a:p>
          <a:p>
            <a:pPr lvl="1" algn="just"/>
            <a:r>
              <a:rPr lang="en-US" sz="1600" dirty="0" smtClean="0"/>
              <a:t>Detoxification </a:t>
            </a:r>
          </a:p>
          <a:p>
            <a:pPr lvl="1" algn="just"/>
            <a:r>
              <a:rPr lang="en-US" sz="1600" dirty="0" smtClean="0"/>
              <a:t>Ca2+ sequestration </a:t>
            </a:r>
          </a:p>
          <a:p>
            <a:pPr lvl="1" algn="just"/>
            <a:r>
              <a:rPr lang="en-US" sz="1600" dirty="0" smtClean="0"/>
              <a:t>Synthesis of protein, </a:t>
            </a:r>
            <a:r>
              <a:rPr lang="en-US" sz="1600" dirty="0" err="1" smtClean="0"/>
              <a:t>phospholipid</a:t>
            </a:r>
            <a:r>
              <a:rPr lang="en-US" sz="1600" dirty="0" smtClean="0"/>
              <a:t> and carbohydrate.</a:t>
            </a:r>
          </a:p>
          <a:p>
            <a:pPr lvl="1" algn="just"/>
            <a:r>
              <a:rPr lang="en-US" sz="1600" dirty="0" smtClean="0"/>
              <a:t>Protein sorting to different organelles. </a:t>
            </a:r>
          </a:p>
          <a:p>
            <a:pPr lvl="1" algn="just"/>
            <a:r>
              <a:rPr lang="en-US" sz="1600" dirty="0" smtClean="0"/>
              <a:t>Protein modifications such as </a:t>
            </a:r>
            <a:r>
              <a:rPr lang="en-US" sz="1600" dirty="0" err="1" smtClean="0"/>
              <a:t>glycosylation</a:t>
            </a:r>
            <a:r>
              <a:rPr lang="en-US" sz="1600" dirty="0" smtClean="0"/>
              <a:t> etc. </a:t>
            </a:r>
          </a:p>
        </p:txBody>
      </p:sp>
      <p:pic>
        <p:nvPicPr>
          <p:cNvPr id="4" name="Picture 4" descr="https://bio.libretexts.org/@api/deki/files/9986/Figure_04_03_04.jpg?revision=1&amp;size=bestfit&amp;width=544&amp;height=367"/>
          <p:cNvPicPr>
            <a:picLocks noChangeAspect="1" noChangeArrowheads="1"/>
          </p:cNvPicPr>
          <p:nvPr/>
        </p:nvPicPr>
        <p:blipFill>
          <a:blip r:embed="rId3" cstate="print"/>
          <a:srcRect/>
          <a:stretch>
            <a:fillRect/>
          </a:stretch>
        </p:blipFill>
        <p:spPr bwMode="auto">
          <a:xfrm>
            <a:off x="6019800" y="0"/>
            <a:ext cx="2846351" cy="1920240"/>
          </a:xfrm>
          <a:prstGeom prst="rect">
            <a:avLst/>
          </a:prstGeom>
          <a:noFill/>
        </p:spPr>
      </p:pic>
      <p:sp>
        <p:nvSpPr>
          <p:cNvPr id="5" name="Rectangle 4"/>
          <p:cNvSpPr/>
          <p:nvPr/>
        </p:nvSpPr>
        <p:spPr>
          <a:xfrm>
            <a:off x="381000" y="5775961"/>
            <a:ext cx="8012706" cy="646331"/>
          </a:xfrm>
          <a:prstGeom prst="rect">
            <a:avLst/>
          </a:prstGeom>
        </p:spPr>
        <p:txBody>
          <a:bodyPr wrap="none">
            <a:spAutoFit/>
          </a:bodyPr>
          <a:lstStyle/>
          <a:p>
            <a:pPr algn="just">
              <a:buNone/>
            </a:pPr>
            <a:r>
              <a:rPr lang="en-US" b="1" dirty="0" smtClean="0"/>
              <a:t>Golgi Bodies-  </a:t>
            </a:r>
            <a:r>
              <a:rPr lang="en-US" dirty="0" smtClean="0"/>
              <a:t>take part in Protein sorting ,Protein modifications (</a:t>
            </a:r>
            <a:r>
              <a:rPr lang="en-US" dirty="0" err="1" smtClean="0"/>
              <a:t>Glycosylation</a:t>
            </a:r>
            <a:r>
              <a:rPr lang="en-US" dirty="0" smtClean="0"/>
              <a:t>) and</a:t>
            </a:r>
          </a:p>
          <a:p>
            <a:pPr algn="just">
              <a:buNone/>
            </a:pPr>
            <a:r>
              <a:rPr lang="en-US" dirty="0" smtClean="0"/>
              <a:t>Proteolysis </a:t>
            </a:r>
          </a:p>
        </p:txBody>
      </p:sp>
      <p:sp>
        <p:nvSpPr>
          <p:cNvPr id="6" name="Rectangle 5"/>
          <p:cNvSpPr/>
          <p:nvPr/>
        </p:nvSpPr>
        <p:spPr>
          <a:xfrm>
            <a:off x="2514600" y="6382435"/>
            <a:ext cx="6781800" cy="646331"/>
          </a:xfrm>
          <a:prstGeom prst="rect">
            <a:avLst/>
          </a:prstGeom>
        </p:spPr>
        <p:txBody>
          <a:bodyPr wrap="square">
            <a:spAutoFit/>
          </a:bodyPr>
          <a:lstStyle/>
          <a:p>
            <a:r>
              <a:rPr lang="en-US" dirty="0" smtClean="0"/>
              <a:t>Cell structure: </a:t>
            </a:r>
            <a:r>
              <a:rPr lang="en-US" sz="1600" dirty="0" smtClean="0">
                <a:hlinkClick r:id="rId4"/>
              </a:rPr>
              <a:t>https</a:t>
            </a:r>
            <a:r>
              <a:rPr lang="en-US" sz="1600" dirty="0">
                <a:hlinkClick r:id="rId4"/>
              </a:rPr>
              <a:t>://www.youtube.com/watch?v=URUJD5NEXC8</a:t>
            </a:r>
            <a:r>
              <a:rPr lang="en-US" sz="1600" dirty="0"/>
              <a:t>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0" y="1219200"/>
            <a:ext cx="9086017" cy="4724399"/>
          </a:xfrm>
          <a:prstGeom prst="rect">
            <a:avLst/>
          </a:prstGeom>
          <a:noFill/>
          <a:ln w="9525">
            <a:noFill/>
            <a:miter lim="800000"/>
            <a:headEnd/>
            <a:tailEnd/>
          </a:ln>
        </p:spPr>
      </p:pic>
      <p:sp>
        <p:nvSpPr>
          <p:cNvPr id="5" name="TextBox 4"/>
          <p:cNvSpPr txBox="1"/>
          <p:nvPr/>
        </p:nvSpPr>
        <p:spPr>
          <a:xfrm>
            <a:off x="304800" y="304800"/>
            <a:ext cx="8153400" cy="646331"/>
          </a:xfrm>
          <a:prstGeom prst="rect">
            <a:avLst/>
          </a:prstGeom>
          <a:noFill/>
        </p:spPr>
        <p:txBody>
          <a:bodyPr wrap="square" rtlCol="0">
            <a:spAutoFit/>
          </a:bodyPr>
          <a:lstStyle/>
          <a:p>
            <a:pPr algn="just"/>
            <a:r>
              <a:rPr lang="en-US" dirty="0" smtClean="0"/>
              <a:t>As per the rough estimate, a total of 8.7 million species are present on planet earth, widely distributed on terrestrial earth and inside the ocean. </a:t>
            </a:r>
            <a:endParaRPr lang="en-US" dirty="0"/>
          </a:p>
        </p:txBody>
      </p:sp>
      <p:sp>
        <p:nvSpPr>
          <p:cNvPr id="6" name="TextBox 5"/>
          <p:cNvSpPr txBox="1"/>
          <p:nvPr/>
        </p:nvSpPr>
        <p:spPr>
          <a:xfrm>
            <a:off x="5791200" y="6324600"/>
            <a:ext cx="3352800" cy="307777"/>
          </a:xfrm>
          <a:prstGeom prst="rect">
            <a:avLst/>
          </a:prstGeom>
          <a:noFill/>
        </p:spPr>
        <p:txBody>
          <a:bodyPr wrap="square" rtlCol="0">
            <a:spAutoFit/>
          </a:bodyPr>
          <a:lstStyle/>
          <a:p>
            <a:r>
              <a:rPr lang="en-US" sz="1400" dirty="0" smtClean="0"/>
              <a:t>Ref: NPTEL Lecture on Basic Biology</a:t>
            </a:r>
            <a:endParaRPr lang="en-US" sz="1400" dirty="0"/>
          </a:p>
        </p:txBody>
      </p:sp>
    </p:spTree>
    <p:extLst>
      <p:ext uri="{BB962C8B-B14F-4D97-AF65-F5344CB8AC3E}">
        <p14:creationId xmlns:p14="http://schemas.microsoft.com/office/powerpoint/2010/main" val="4213918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8975" y="920750"/>
            <a:ext cx="7756525" cy="1054100"/>
          </a:xfrm>
        </p:spPr>
        <p:txBody>
          <a:bodyPr>
            <a:noAutofit/>
          </a:bodyPr>
          <a:lstStyle/>
          <a:p>
            <a:pPr eaLnBrk="1" fontAlgn="auto" hangingPunct="1">
              <a:spcAft>
                <a:spcPts val="0"/>
              </a:spcAft>
              <a:defRPr/>
            </a:pPr>
            <a:r>
              <a:rPr lang="en-US" sz="3200" dirty="0">
                <a:solidFill>
                  <a:schemeClr val="tx1"/>
                </a:solidFill>
              </a:rPr>
              <a:t>Cell growth and binary fission</a:t>
            </a:r>
            <a:br>
              <a:rPr lang="en-US" sz="3200" dirty="0">
                <a:solidFill>
                  <a:schemeClr val="tx1"/>
                </a:solidFill>
              </a:rPr>
            </a:br>
            <a:endParaRPr lang="en-US" sz="3200" dirty="0">
              <a:solidFill>
                <a:schemeClr val="tx1"/>
              </a:solidFill>
            </a:endParaRPr>
          </a:p>
        </p:txBody>
      </p:sp>
      <p:sp>
        <p:nvSpPr>
          <p:cNvPr id="35843" name="Rectangle 3"/>
          <p:cNvSpPr>
            <a:spLocks noGrp="1" noChangeArrowheads="1"/>
          </p:cNvSpPr>
          <p:nvPr>
            <p:ph sz="quarter" idx="1"/>
          </p:nvPr>
        </p:nvSpPr>
        <p:spPr>
          <a:xfrm>
            <a:off x="457200" y="1403350"/>
            <a:ext cx="8229600" cy="5073650"/>
          </a:xfrm>
        </p:spPr>
        <p:txBody>
          <a:bodyPr/>
          <a:lstStyle/>
          <a:p>
            <a:pPr eaLnBrk="1" hangingPunct="1"/>
            <a:r>
              <a:rPr lang="en-US" sz="2800" smtClean="0"/>
              <a:t>increase in cellular constituents that may result in:</a:t>
            </a:r>
          </a:p>
          <a:p>
            <a:pPr lvl="1" eaLnBrk="1" hangingPunct="1"/>
            <a:r>
              <a:rPr lang="en-US" sz="2400" smtClean="0"/>
              <a:t>increase in cell number</a:t>
            </a:r>
          </a:p>
          <a:p>
            <a:pPr lvl="2" eaLnBrk="1" hangingPunct="1"/>
            <a:r>
              <a:rPr lang="en-US" sz="2000" smtClean="0"/>
              <a:t>e.g., when microorganisms reproduce by budding or binary fission</a:t>
            </a:r>
          </a:p>
          <a:p>
            <a:pPr lvl="2" eaLnBrk="1" hangingPunct="1"/>
            <a:endParaRPr lang="en-US" sz="2000" smtClean="0"/>
          </a:p>
          <a:p>
            <a:pPr lvl="1" eaLnBrk="1" hangingPunct="1"/>
            <a:r>
              <a:rPr lang="en-US" sz="2400" smtClean="0"/>
              <a:t>increase in cell size</a:t>
            </a:r>
          </a:p>
          <a:p>
            <a:pPr lvl="2" eaLnBrk="1" hangingPunct="1"/>
            <a:r>
              <a:rPr lang="en-US" sz="2000" smtClean="0"/>
              <a:t>e.g., coenocytic microorganisms have nuclear divisions that are not accompanied by cell divisions</a:t>
            </a:r>
          </a:p>
          <a:p>
            <a:pPr lvl="2" eaLnBrk="1" hangingPunct="1"/>
            <a:endParaRPr lang="en-US" sz="2000" smtClean="0"/>
          </a:p>
          <a:p>
            <a:pPr eaLnBrk="1" hangingPunct="1"/>
            <a:r>
              <a:rPr lang="en-US" sz="2800" smtClean="0"/>
              <a:t>microbiologists usually study population growth rather than growth of individual cells</a:t>
            </a:r>
          </a:p>
          <a:p>
            <a:pPr eaLnBrk="1" hangingPunct="1"/>
            <a:endParaRPr lang="en-US" sz="2800" smtClean="0"/>
          </a:p>
        </p:txBody>
      </p:sp>
      <p:sp>
        <p:nvSpPr>
          <p:cNvPr id="2" name="Rectangle 1"/>
          <p:cNvSpPr/>
          <p:nvPr/>
        </p:nvSpPr>
        <p:spPr>
          <a:xfrm>
            <a:off x="457200" y="152400"/>
            <a:ext cx="4800600" cy="523875"/>
          </a:xfrm>
          <a:prstGeom prst="rect">
            <a:avLst/>
          </a:prstGeom>
        </p:spPr>
        <p:txBody>
          <a:bodyPr>
            <a:spAutoFit/>
          </a:bodyPr>
          <a:lstStyle/>
          <a:p>
            <a:pPr>
              <a:defRPr/>
            </a:pPr>
            <a:r>
              <a:rPr lang="en-US" sz="2800" b="1" i="1" dirty="0">
                <a:latin typeface="+mj-lt"/>
              </a:rPr>
              <a:t>Bacterial Growth in Batch</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fontAlgn="auto" hangingPunct="1">
              <a:spcAft>
                <a:spcPts val="0"/>
              </a:spcAft>
              <a:defRPr/>
            </a:pPr>
            <a:r>
              <a:rPr lang="en-US" dirty="0">
                <a:solidFill>
                  <a:schemeClr val="tx1"/>
                </a:solidFill>
              </a:rPr>
              <a:t>Binary fission</a:t>
            </a:r>
          </a:p>
        </p:txBody>
      </p:sp>
      <p:sp>
        <p:nvSpPr>
          <p:cNvPr id="36867" name="Rectangle 5"/>
          <p:cNvSpPr>
            <a:spLocks noGrp="1" noChangeArrowheads="1"/>
          </p:cNvSpPr>
          <p:nvPr>
            <p:ph sz="quarter" idx="1"/>
          </p:nvPr>
        </p:nvSpPr>
        <p:spPr>
          <a:xfrm>
            <a:off x="457200" y="1600200"/>
            <a:ext cx="7467600" cy="4873625"/>
          </a:xfrm>
        </p:spPr>
        <p:txBody>
          <a:bodyPr/>
          <a:lstStyle/>
          <a:p>
            <a:pPr eaLnBrk="1" hangingPunct="1"/>
            <a:r>
              <a:rPr lang="en-US" smtClean="0"/>
              <a:t>A process in which a cell grows to twice its normal size and divides in half to produce two daughter cells of equal size.</a:t>
            </a:r>
          </a:p>
          <a:p>
            <a:pPr eaLnBrk="1" hangingPunct="1"/>
            <a:endParaRPr lang="en-US" smtClean="0"/>
          </a:p>
          <a:p>
            <a:pPr eaLnBrk="1" hangingPunct="1"/>
            <a:r>
              <a:rPr lang="en-US" smtClean="0"/>
              <a:t>Binary fission generally involves four steps as illustrated in next Figure for a prokaryotic cell. </a:t>
            </a:r>
          </a:p>
          <a:p>
            <a:pPr eaLnBrk="1" hangingPunct="1"/>
            <a:endParaRPr 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9"/>
          <p:cNvGrpSpPr>
            <a:grpSpLocks/>
          </p:cNvGrpSpPr>
          <p:nvPr/>
        </p:nvGrpSpPr>
        <p:grpSpPr bwMode="auto">
          <a:xfrm>
            <a:off x="611188" y="404813"/>
            <a:ext cx="8351837" cy="5630862"/>
            <a:chOff x="385" y="255"/>
            <a:chExt cx="5261" cy="3547"/>
          </a:xfrm>
        </p:grpSpPr>
        <p:pic>
          <p:nvPicPr>
            <p:cNvPr id="37891" name="Picture 2" descr="binary_fission_784"/>
            <p:cNvPicPr>
              <a:picLocks noChangeAspect="1" noChangeArrowheads="1"/>
            </p:cNvPicPr>
            <p:nvPr/>
          </p:nvPicPr>
          <p:blipFill>
            <a:blip r:embed="rId3" cstate="print"/>
            <a:srcRect/>
            <a:stretch>
              <a:fillRect/>
            </a:stretch>
          </p:blipFill>
          <p:spPr bwMode="auto">
            <a:xfrm>
              <a:off x="385" y="255"/>
              <a:ext cx="5261" cy="3547"/>
            </a:xfrm>
            <a:prstGeom prst="rect">
              <a:avLst/>
            </a:prstGeom>
            <a:noFill/>
            <a:ln w="9525">
              <a:noFill/>
              <a:miter lim="800000"/>
              <a:headEnd/>
              <a:tailEnd/>
            </a:ln>
          </p:spPr>
        </p:pic>
        <p:sp>
          <p:nvSpPr>
            <p:cNvPr id="37892" name="Line 3"/>
            <p:cNvSpPr>
              <a:spLocks noChangeShapeType="1"/>
            </p:cNvSpPr>
            <p:nvPr/>
          </p:nvSpPr>
          <p:spPr bwMode="auto">
            <a:xfrm flipH="1">
              <a:off x="4286" y="482"/>
              <a:ext cx="408" cy="0"/>
            </a:xfrm>
            <a:prstGeom prst="line">
              <a:avLst/>
            </a:prstGeom>
            <a:noFill/>
            <a:ln w="9525">
              <a:solidFill>
                <a:srgbClr val="000000"/>
              </a:solidFill>
              <a:round/>
              <a:headEnd/>
              <a:tailEnd type="triangle" w="med" len="med"/>
            </a:ln>
          </p:spPr>
          <p:txBody>
            <a:bodyPr/>
            <a:lstStyle/>
            <a:p>
              <a:endParaRPr lang="en-US"/>
            </a:p>
          </p:txBody>
        </p:sp>
        <p:sp>
          <p:nvSpPr>
            <p:cNvPr id="37893" name="Line 5"/>
            <p:cNvSpPr>
              <a:spLocks noChangeShapeType="1"/>
            </p:cNvSpPr>
            <p:nvPr/>
          </p:nvSpPr>
          <p:spPr bwMode="auto">
            <a:xfrm>
              <a:off x="4694" y="482"/>
              <a:ext cx="0" cy="2948"/>
            </a:xfrm>
            <a:prstGeom prst="line">
              <a:avLst/>
            </a:prstGeom>
            <a:noFill/>
            <a:ln w="9525">
              <a:solidFill>
                <a:srgbClr val="000000"/>
              </a:solidFill>
              <a:round/>
              <a:headEnd/>
              <a:tailEnd/>
            </a:ln>
          </p:spPr>
          <p:txBody>
            <a:bodyPr/>
            <a:lstStyle/>
            <a:p>
              <a:endParaRPr lang="en-US"/>
            </a:p>
          </p:txBody>
        </p:sp>
        <p:sp>
          <p:nvSpPr>
            <p:cNvPr id="37894" name="Line 7"/>
            <p:cNvSpPr>
              <a:spLocks noChangeShapeType="1"/>
            </p:cNvSpPr>
            <p:nvPr/>
          </p:nvSpPr>
          <p:spPr bwMode="auto">
            <a:xfrm flipH="1">
              <a:off x="4513" y="3430"/>
              <a:ext cx="182" cy="0"/>
            </a:xfrm>
            <a:prstGeom prst="line">
              <a:avLst/>
            </a:prstGeom>
            <a:noFill/>
            <a:ln w="9525">
              <a:solidFill>
                <a:srgbClr val="000000"/>
              </a:solidFill>
              <a:round/>
              <a:headEnd/>
              <a:tailEnd type="triangle" w="med" len="med"/>
            </a:ln>
          </p:spPr>
          <p:txBody>
            <a:bodyPr/>
            <a:lstStyle/>
            <a:p>
              <a:endParaRPr lang="en-US"/>
            </a:p>
          </p:txBody>
        </p:sp>
        <p:sp>
          <p:nvSpPr>
            <p:cNvPr id="37895" name="Text Box 8"/>
            <p:cNvSpPr txBox="1">
              <a:spLocks noChangeArrowheads="1"/>
            </p:cNvSpPr>
            <p:nvPr/>
          </p:nvSpPr>
          <p:spPr bwMode="auto">
            <a:xfrm>
              <a:off x="4694" y="1797"/>
              <a:ext cx="885" cy="192"/>
            </a:xfrm>
            <a:prstGeom prst="rect">
              <a:avLst/>
            </a:prstGeom>
            <a:noFill/>
            <a:ln w="9525">
              <a:noFill/>
              <a:miter lim="800000"/>
              <a:headEnd/>
              <a:tailEnd/>
            </a:ln>
          </p:spPr>
          <p:txBody>
            <a:bodyPr wrap="none">
              <a:spAutoFit/>
            </a:bodyPr>
            <a:lstStyle/>
            <a:p>
              <a:r>
                <a:rPr lang="en-US" sz="1400">
                  <a:solidFill>
                    <a:schemeClr val="bg1"/>
                  </a:solidFill>
                </a:rPr>
                <a:t>One generation</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sz="quarter" idx="1"/>
          </p:nvPr>
        </p:nvSpPr>
        <p:spPr>
          <a:xfrm>
            <a:off x="457200" y="620713"/>
            <a:ext cx="8229600" cy="5505450"/>
          </a:xfrm>
        </p:spPr>
        <p:txBody>
          <a:bodyPr/>
          <a:lstStyle/>
          <a:p>
            <a:pPr eaLnBrk="1" hangingPunct="1">
              <a:lnSpc>
                <a:spcPct val="90000"/>
              </a:lnSpc>
              <a:buFontTx/>
              <a:buNone/>
            </a:pPr>
            <a:r>
              <a:rPr lang="en-US" sz="2800" smtClean="0"/>
              <a:t>1. The cell replicates its chromosome (DNA molecule). The duplicated chromosomes are attached to the cytoplasmic membrane. (In eukaryotic cells chromosomes are attached to microtubules). </a:t>
            </a:r>
          </a:p>
          <a:p>
            <a:pPr eaLnBrk="1" hangingPunct="1">
              <a:lnSpc>
                <a:spcPct val="90000"/>
              </a:lnSpc>
            </a:pPr>
            <a:endParaRPr lang="en-US" sz="2800" smtClean="0"/>
          </a:p>
          <a:p>
            <a:pPr eaLnBrk="1" hangingPunct="1">
              <a:lnSpc>
                <a:spcPct val="90000"/>
              </a:lnSpc>
              <a:buFontTx/>
              <a:buNone/>
            </a:pPr>
            <a:r>
              <a:rPr lang="en-US" sz="2800" smtClean="0"/>
              <a:t>2. The cell elongates and growth between attachment sites pushes the chromosomes apart. (Eukaryotic cells segregate their chromosomes by </a:t>
            </a:r>
            <a:r>
              <a:rPr lang="en-US" sz="2800" i="1" smtClean="0"/>
              <a:t>mitosis</a:t>
            </a:r>
            <a:r>
              <a:rPr lang="en-US" sz="2800" smtClean="0"/>
              <a:t>).</a:t>
            </a:r>
          </a:p>
          <a:p>
            <a:pPr eaLnBrk="1" hangingPunct="1">
              <a:lnSpc>
                <a:spcPct val="90000"/>
              </a:lnSpc>
              <a:buFontTx/>
              <a:buNone/>
            </a:pPr>
            <a:endParaRPr lang="en-US" sz="2800" smtClean="0"/>
          </a:p>
          <a:p>
            <a:pPr eaLnBrk="1" hangingPunct="1">
              <a:lnSpc>
                <a:spcPct val="90000"/>
              </a:lnSpc>
              <a:buFontTx/>
              <a:buNone/>
            </a:pPr>
            <a:r>
              <a:rPr lang="en-US" sz="2800" smtClean="0"/>
              <a:t>3. The cell forms a new cytoplasmic membrane and wall (septum) across the midline. </a:t>
            </a:r>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sz="quarter" idx="1"/>
          </p:nvPr>
        </p:nvSpPr>
        <p:spPr>
          <a:xfrm>
            <a:off x="457200" y="404813"/>
            <a:ext cx="8229600" cy="5721350"/>
          </a:xfrm>
        </p:spPr>
        <p:txBody>
          <a:bodyPr/>
          <a:lstStyle/>
          <a:p>
            <a:pPr eaLnBrk="1" hangingPunct="1"/>
            <a:r>
              <a:rPr lang="en-US" smtClean="0"/>
              <a:t>4. When the septum is completed, the daughter cells may remain attached, or they may separate completely. When the cells remain attached, further binary fission in parallel planes produces a chain. When further divisions are in different planes, the cells become a cluster. </a:t>
            </a:r>
          </a:p>
          <a:p>
            <a:pPr eaLnBrk="1" hangingPunct="1"/>
            <a:endParaRPr lang="en-US" smtClean="0"/>
          </a:p>
          <a:p>
            <a:pPr eaLnBrk="1" hangingPunct="1"/>
            <a:r>
              <a:rPr lang="en-US" smtClean="0"/>
              <a:t>5. The process repeats </a:t>
            </a:r>
          </a:p>
          <a:p>
            <a:pPr eaLnBrk="1" hangingPunct="1"/>
            <a:endParaRPr lang="en-US"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Image result for microbial cell cycle"/>
          <p:cNvPicPr>
            <a:picLocks noChangeAspect="1" noChangeArrowheads="1"/>
          </p:cNvPicPr>
          <p:nvPr/>
        </p:nvPicPr>
        <p:blipFill>
          <a:blip r:embed="rId2" cstate="print"/>
          <a:srcRect/>
          <a:stretch>
            <a:fillRect/>
          </a:stretch>
        </p:blipFill>
        <p:spPr bwMode="auto">
          <a:xfrm>
            <a:off x="914400" y="187325"/>
            <a:ext cx="6718300" cy="4040188"/>
          </a:xfrm>
          <a:prstGeom prst="rect">
            <a:avLst/>
          </a:prstGeom>
          <a:noFill/>
          <a:ln w="9525">
            <a:noFill/>
            <a:miter lim="800000"/>
            <a:headEnd/>
            <a:tailEnd/>
          </a:ln>
        </p:spPr>
      </p:pic>
      <p:pic>
        <p:nvPicPr>
          <p:cNvPr id="40963" name="Picture 4" descr="Image result for microbial cell cycle"/>
          <p:cNvPicPr>
            <a:picLocks noChangeAspect="1" noChangeArrowheads="1"/>
          </p:cNvPicPr>
          <p:nvPr/>
        </p:nvPicPr>
        <p:blipFill>
          <a:blip r:embed="rId3" cstate="print"/>
          <a:srcRect/>
          <a:stretch>
            <a:fillRect/>
          </a:stretch>
        </p:blipFill>
        <p:spPr bwMode="auto">
          <a:xfrm>
            <a:off x="1905000" y="4648200"/>
            <a:ext cx="3238500" cy="2116138"/>
          </a:xfrm>
          <a:prstGeom prst="rect">
            <a:avLst/>
          </a:prstGeom>
          <a:noFill/>
          <a:ln w="9525">
            <a:noFill/>
            <a:miter lim="800000"/>
            <a:headEnd/>
            <a:tailEnd/>
          </a:ln>
        </p:spPr>
      </p:pic>
      <p:sp>
        <p:nvSpPr>
          <p:cNvPr id="4" name="Oval 3"/>
          <p:cNvSpPr/>
          <p:nvPr/>
        </p:nvSpPr>
        <p:spPr>
          <a:xfrm>
            <a:off x="6516688" y="1828800"/>
            <a:ext cx="2232025"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Eukaryotes</a:t>
            </a:r>
          </a:p>
        </p:txBody>
      </p:sp>
      <p:sp>
        <p:nvSpPr>
          <p:cNvPr id="7" name="Oval 6"/>
          <p:cNvSpPr/>
          <p:nvPr/>
        </p:nvSpPr>
        <p:spPr>
          <a:xfrm>
            <a:off x="5486400" y="5534025"/>
            <a:ext cx="25019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Prokaryotes</a:t>
            </a:r>
          </a:p>
        </p:txBody>
      </p:sp>
      <p:cxnSp>
        <p:nvCxnSpPr>
          <p:cNvPr id="6" name="Straight Connector 5"/>
          <p:cNvCxnSpPr/>
          <p:nvPr/>
        </p:nvCxnSpPr>
        <p:spPr>
          <a:xfrm>
            <a:off x="152400" y="4343400"/>
            <a:ext cx="8596313" cy="0"/>
          </a:xfrm>
          <a:prstGeom prst="line">
            <a:avLst/>
          </a:prstGeom>
          <a:ln w="444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188913"/>
            <a:ext cx="8229600" cy="1384300"/>
          </a:xfrm>
        </p:spPr>
        <p:txBody>
          <a:bodyPr>
            <a:normAutofit/>
          </a:bodyPr>
          <a:lstStyle/>
          <a:p>
            <a:pPr eaLnBrk="1" fontAlgn="auto" hangingPunct="1">
              <a:spcAft>
                <a:spcPts val="0"/>
              </a:spcAft>
              <a:defRPr/>
            </a:pPr>
            <a:r>
              <a:rPr lang="en-US" sz="4000" dirty="0">
                <a:solidFill>
                  <a:schemeClr val="tx1"/>
                </a:solidFill>
              </a:rPr>
              <a:t>Growth Terminology and the concept of exponential growth</a:t>
            </a:r>
          </a:p>
        </p:txBody>
      </p:sp>
      <p:sp>
        <p:nvSpPr>
          <p:cNvPr id="41987" name="Rectangle 3"/>
          <p:cNvSpPr>
            <a:spLocks noGrp="1" noChangeArrowheads="1"/>
          </p:cNvSpPr>
          <p:nvPr>
            <p:ph sz="quarter" idx="1"/>
          </p:nvPr>
        </p:nvSpPr>
        <p:spPr>
          <a:xfrm>
            <a:off x="457200" y="1600200"/>
            <a:ext cx="8229600" cy="5068888"/>
          </a:xfrm>
        </p:spPr>
        <p:txBody>
          <a:bodyPr>
            <a:normAutofit fontScale="92500" lnSpcReduction="20000"/>
          </a:bodyPr>
          <a:lstStyle/>
          <a:p>
            <a:pPr eaLnBrk="1" hangingPunct="1">
              <a:lnSpc>
                <a:spcPct val="90000"/>
              </a:lnSpc>
              <a:buFontTx/>
              <a:buNone/>
            </a:pPr>
            <a:endParaRPr lang="en-US" smtClean="0"/>
          </a:p>
          <a:p>
            <a:pPr eaLnBrk="1" hangingPunct="1">
              <a:lnSpc>
                <a:spcPct val="90000"/>
              </a:lnSpc>
            </a:pPr>
            <a:r>
              <a:rPr lang="en-US" smtClean="0"/>
              <a:t>The interval for the formation of two cells from one is called a </a:t>
            </a:r>
            <a:r>
              <a:rPr lang="en-US" b="1" u="sng" smtClean="0"/>
              <a:t>generation</a:t>
            </a:r>
            <a:r>
              <a:rPr lang="en-US" b="1" smtClean="0"/>
              <a:t> </a:t>
            </a:r>
          </a:p>
          <a:p>
            <a:pPr eaLnBrk="1" hangingPunct="1">
              <a:lnSpc>
                <a:spcPct val="90000"/>
              </a:lnSpc>
            </a:pPr>
            <a:endParaRPr lang="en-US" b="1" smtClean="0"/>
          </a:p>
          <a:p>
            <a:pPr eaLnBrk="1" hangingPunct="1">
              <a:lnSpc>
                <a:spcPct val="90000"/>
              </a:lnSpc>
            </a:pPr>
            <a:r>
              <a:rPr lang="en-US" smtClean="0"/>
              <a:t>The </a:t>
            </a:r>
            <a:r>
              <a:rPr lang="en-US" i="1" u="sng" smtClean="0"/>
              <a:t>time required</a:t>
            </a:r>
            <a:r>
              <a:rPr lang="en-US" i="1" smtClean="0"/>
              <a:t> </a:t>
            </a:r>
            <a:r>
              <a:rPr lang="en-US" smtClean="0"/>
              <a:t>for this to occur is called the </a:t>
            </a:r>
            <a:r>
              <a:rPr lang="en-US" b="1" u="sng" smtClean="0"/>
              <a:t>generation time</a:t>
            </a:r>
            <a:r>
              <a:rPr lang="en-US" smtClean="0"/>
              <a:t>. </a:t>
            </a:r>
          </a:p>
          <a:p>
            <a:pPr eaLnBrk="1" hangingPunct="1">
              <a:lnSpc>
                <a:spcPct val="90000"/>
              </a:lnSpc>
            </a:pPr>
            <a:endParaRPr lang="en-US" smtClean="0"/>
          </a:p>
          <a:p>
            <a:pPr eaLnBrk="1" hangingPunct="1">
              <a:lnSpc>
                <a:spcPct val="90000"/>
              </a:lnSpc>
            </a:pPr>
            <a:r>
              <a:rPr lang="en-US" u="sng" smtClean="0"/>
              <a:t>Generation time</a:t>
            </a:r>
            <a:r>
              <a:rPr lang="en-US" smtClean="0"/>
              <a:t> is the time required for the cell population to double (the cell </a:t>
            </a:r>
            <a:r>
              <a:rPr lang="en-US" i="1" smtClean="0"/>
              <a:t>mass </a:t>
            </a:r>
            <a:r>
              <a:rPr lang="en-US" smtClean="0"/>
              <a:t>doubles during this period as well). </a:t>
            </a:r>
          </a:p>
          <a:p>
            <a:pPr eaLnBrk="1" hangingPunct="1">
              <a:lnSpc>
                <a:spcPct val="90000"/>
              </a:lnSpc>
            </a:pPr>
            <a:endParaRPr lang="en-US" smtClean="0"/>
          </a:p>
          <a:p>
            <a:pPr eaLnBrk="1" hangingPunct="1">
              <a:lnSpc>
                <a:spcPct val="90000"/>
              </a:lnSpc>
            </a:pPr>
            <a:r>
              <a:rPr lang="en-US" smtClean="0"/>
              <a:t>Because of this, the generation time is also called the </a:t>
            </a:r>
            <a:r>
              <a:rPr lang="en-US" i="1" u="sng" smtClean="0"/>
              <a:t>doubling time</a:t>
            </a:r>
            <a:r>
              <a:rPr lang="en-US" i="1" smtClean="0"/>
              <a:t>.</a:t>
            </a:r>
            <a:r>
              <a:rPr lang="en-US" smtClean="0"/>
              <a:t> </a:t>
            </a:r>
          </a:p>
          <a:p>
            <a:pPr eaLnBrk="1" hangingPunct="1">
              <a:lnSpc>
                <a:spcPct val="90000"/>
              </a:lnSpc>
            </a:pPr>
            <a:endParaRPr lang="en-US"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sz="quarter" idx="1"/>
          </p:nvPr>
        </p:nvSpPr>
        <p:spPr>
          <a:xfrm>
            <a:off x="395288" y="549275"/>
            <a:ext cx="8229600" cy="5975350"/>
          </a:xfrm>
        </p:spPr>
        <p:txBody>
          <a:bodyPr/>
          <a:lstStyle/>
          <a:p>
            <a:pPr eaLnBrk="1" hangingPunct="1">
              <a:lnSpc>
                <a:spcPct val="90000"/>
              </a:lnSpc>
            </a:pPr>
            <a:r>
              <a:rPr lang="en-US" sz="2800" smtClean="0"/>
              <a:t>In nature, microbial doubling times may be much longer than those obtained in laboratory culture. </a:t>
            </a:r>
          </a:p>
          <a:p>
            <a:pPr eaLnBrk="1" hangingPunct="1">
              <a:lnSpc>
                <a:spcPct val="90000"/>
              </a:lnSpc>
            </a:pPr>
            <a:endParaRPr lang="en-US" sz="2800" smtClean="0"/>
          </a:p>
          <a:p>
            <a:pPr eaLnBrk="1" hangingPunct="1">
              <a:lnSpc>
                <a:spcPct val="90000"/>
              </a:lnSpc>
            </a:pPr>
            <a:r>
              <a:rPr lang="en-US" sz="2800" smtClean="0"/>
              <a:t>This is because in nature, ideal growth conditions for a given organism may exist only intermittently. </a:t>
            </a:r>
          </a:p>
          <a:p>
            <a:pPr eaLnBrk="1" hangingPunct="1">
              <a:lnSpc>
                <a:spcPct val="90000"/>
              </a:lnSpc>
            </a:pPr>
            <a:endParaRPr lang="en-US" sz="2800" smtClean="0"/>
          </a:p>
          <a:p>
            <a:pPr eaLnBrk="1" hangingPunct="1">
              <a:lnSpc>
                <a:spcPct val="90000"/>
              </a:lnSpc>
            </a:pPr>
            <a:r>
              <a:rPr lang="en-US" sz="2800" smtClean="0"/>
              <a:t>Depending on resource availability, physiochemical conditions (temperature, pH, and the like), moisture availability, and seasonal changes, bacterial populations in nature double only once every few weeks, or even longer. </a:t>
            </a:r>
          </a:p>
          <a:p>
            <a:pPr eaLnBrk="1" hangingPunct="1">
              <a:lnSpc>
                <a:spcPct val="90000"/>
              </a:lnSpc>
            </a:pP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a:solidFill>
                  <a:schemeClr val="tx1"/>
                </a:solidFill>
              </a:rPr>
              <a:t>The Mathematics of Exponential Growth </a:t>
            </a:r>
          </a:p>
        </p:txBody>
      </p:sp>
      <p:sp>
        <p:nvSpPr>
          <p:cNvPr id="45059" name="Rectangle 3"/>
          <p:cNvSpPr>
            <a:spLocks noGrp="1" noChangeArrowheads="1"/>
          </p:cNvSpPr>
          <p:nvPr>
            <p:ph sz="quarter" idx="1"/>
          </p:nvPr>
        </p:nvSpPr>
        <p:spPr>
          <a:xfrm>
            <a:off x="457200" y="1600200"/>
            <a:ext cx="7467600" cy="4873625"/>
          </a:xfrm>
        </p:spPr>
        <p:txBody>
          <a:bodyPr/>
          <a:lstStyle/>
          <a:p>
            <a:pPr eaLnBrk="1" hangingPunct="1"/>
            <a:r>
              <a:rPr lang="en-US" smtClean="0"/>
              <a:t>As one cell divides to become two cells, </a:t>
            </a:r>
          </a:p>
          <a:p>
            <a:pPr eaLnBrk="1" hangingPunct="1">
              <a:buFontTx/>
              <a:buNone/>
            </a:pPr>
            <a:r>
              <a:rPr lang="en-US" smtClean="0"/>
              <a:t>		   2° --'&gt; 2</a:t>
            </a:r>
            <a:r>
              <a:rPr lang="en-US" baseline="30000" smtClean="0"/>
              <a:t>1</a:t>
            </a:r>
            <a:r>
              <a:rPr lang="en-US" smtClean="0"/>
              <a:t>. </a:t>
            </a:r>
          </a:p>
          <a:p>
            <a:pPr eaLnBrk="1" hangingPunct="1">
              <a:buFontTx/>
              <a:buNone/>
            </a:pPr>
            <a:endParaRPr lang="en-US" smtClean="0"/>
          </a:p>
          <a:p>
            <a:pPr eaLnBrk="1" hangingPunct="1"/>
            <a:r>
              <a:rPr lang="en-US" smtClean="0"/>
              <a:t>As two cells become four, </a:t>
            </a:r>
          </a:p>
          <a:p>
            <a:pPr eaLnBrk="1" hangingPunct="1">
              <a:buFontTx/>
              <a:buNone/>
            </a:pPr>
            <a:r>
              <a:rPr lang="en-US" smtClean="0"/>
              <a:t>           2</a:t>
            </a:r>
            <a:r>
              <a:rPr lang="en-US" baseline="30000" smtClean="0"/>
              <a:t>1</a:t>
            </a:r>
            <a:r>
              <a:rPr lang="en-US" smtClean="0"/>
              <a:t> --'&gt; 2</a:t>
            </a:r>
            <a:r>
              <a:rPr lang="en-US" baseline="30000" smtClean="0"/>
              <a:t>2</a:t>
            </a:r>
            <a:r>
              <a:rPr lang="en-US" smtClean="0"/>
              <a:t>, and so on </a:t>
            </a:r>
            <a:endParaRPr lang="en-US" i="1" smtClean="0"/>
          </a:p>
          <a:p>
            <a:pPr eaLnBrk="1" hangingPunct="1"/>
            <a:endParaRPr lang="en-US" i="1"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sz="quarter" idx="1"/>
          </p:nvPr>
        </p:nvSpPr>
        <p:spPr>
          <a:xfrm>
            <a:off x="457200" y="333375"/>
            <a:ext cx="8229600" cy="6264275"/>
          </a:xfrm>
        </p:spPr>
        <p:txBody>
          <a:bodyPr/>
          <a:lstStyle/>
          <a:p>
            <a:pPr eaLnBrk="1" hangingPunct="1">
              <a:lnSpc>
                <a:spcPct val="90000"/>
              </a:lnSpc>
              <a:buFontTx/>
              <a:buNone/>
            </a:pPr>
            <a:r>
              <a:rPr lang="en-US" sz="2000" dirty="0" smtClean="0"/>
              <a:t>	</a:t>
            </a:r>
            <a:r>
              <a:rPr lang="en-US" sz="2800" dirty="0" smtClean="0"/>
              <a:t>A mathematical relationship </a:t>
            </a:r>
            <a:r>
              <a:rPr lang="en-US" sz="2800" u="sng" dirty="0" smtClean="0"/>
              <a:t>exists</a:t>
            </a:r>
            <a:r>
              <a:rPr lang="en-US" sz="2800" dirty="0" smtClean="0"/>
              <a:t> between the number of cells present in a culture </a:t>
            </a:r>
            <a:r>
              <a:rPr lang="en-US" sz="2800" i="1" u="sng" dirty="0" smtClean="0"/>
              <a:t>initially</a:t>
            </a:r>
            <a:r>
              <a:rPr lang="en-US" sz="2800" i="1" dirty="0" smtClean="0"/>
              <a:t> </a:t>
            </a:r>
            <a:r>
              <a:rPr lang="en-US" sz="2800" dirty="0" smtClean="0"/>
              <a:t>and the number present </a:t>
            </a:r>
            <a:r>
              <a:rPr lang="en-US" sz="2800" i="1" u="sng" dirty="0" smtClean="0"/>
              <a:t>after</a:t>
            </a:r>
            <a:r>
              <a:rPr lang="en-US" sz="2800" i="1" dirty="0" smtClean="0"/>
              <a:t> a period of exponential growth: </a:t>
            </a:r>
            <a:endParaRPr lang="en-US" sz="2800" dirty="0" smtClean="0"/>
          </a:p>
          <a:p>
            <a:pPr eaLnBrk="1" hangingPunct="1">
              <a:lnSpc>
                <a:spcPct val="90000"/>
              </a:lnSpc>
              <a:buFontTx/>
              <a:buNone/>
            </a:pPr>
            <a:r>
              <a:rPr lang="en-US" sz="2800" dirty="0" smtClean="0"/>
              <a:t>                     </a:t>
            </a:r>
          </a:p>
          <a:p>
            <a:pPr algn="ctr" eaLnBrk="1" hangingPunct="1">
              <a:lnSpc>
                <a:spcPct val="90000"/>
              </a:lnSpc>
              <a:buFontTx/>
              <a:buNone/>
            </a:pPr>
            <a:r>
              <a:rPr lang="en-US" dirty="0" smtClean="0"/>
              <a:t>N = </a:t>
            </a:r>
            <a:r>
              <a:rPr lang="en-US" i="1" dirty="0" smtClean="0"/>
              <a:t>N</a:t>
            </a:r>
            <a:r>
              <a:rPr lang="en-US" i="1" baseline="-25000" dirty="0" smtClean="0"/>
              <a:t>0</a:t>
            </a:r>
            <a:r>
              <a:rPr lang="en-US" i="1" dirty="0" smtClean="0"/>
              <a:t>2</a:t>
            </a:r>
            <a:r>
              <a:rPr lang="en-US" i="1" baseline="30000" dirty="0" smtClean="0"/>
              <a:t>n </a:t>
            </a:r>
          </a:p>
          <a:p>
            <a:pPr eaLnBrk="1" hangingPunct="1">
              <a:lnSpc>
                <a:spcPct val="90000"/>
              </a:lnSpc>
              <a:buFontTx/>
              <a:buNone/>
            </a:pPr>
            <a:endParaRPr lang="en-US" dirty="0" smtClean="0"/>
          </a:p>
          <a:p>
            <a:pPr eaLnBrk="1" hangingPunct="1">
              <a:lnSpc>
                <a:spcPct val="90000"/>
              </a:lnSpc>
              <a:buFontTx/>
              <a:buNone/>
            </a:pPr>
            <a:r>
              <a:rPr lang="en-US" sz="2800" dirty="0" smtClean="0"/>
              <a:t>where </a:t>
            </a:r>
          </a:p>
          <a:p>
            <a:pPr eaLnBrk="1" hangingPunct="1">
              <a:lnSpc>
                <a:spcPct val="90000"/>
              </a:lnSpc>
              <a:buFontTx/>
              <a:buNone/>
            </a:pPr>
            <a:r>
              <a:rPr lang="en-US" sz="2800" dirty="0" smtClean="0"/>
              <a:t>	N is the final cell number, </a:t>
            </a:r>
          </a:p>
          <a:p>
            <a:pPr eaLnBrk="1" hangingPunct="1">
              <a:lnSpc>
                <a:spcPct val="90000"/>
              </a:lnSpc>
              <a:buFontTx/>
              <a:buNone/>
            </a:pPr>
            <a:r>
              <a:rPr lang="en-US" sz="2800" dirty="0" smtClean="0"/>
              <a:t>	N</a:t>
            </a:r>
            <a:r>
              <a:rPr lang="en-US" sz="2800" baseline="-25000" dirty="0" smtClean="0"/>
              <a:t>o</a:t>
            </a:r>
            <a:r>
              <a:rPr lang="en-US" sz="2800" dirty="0" smtClean="0"/>
              <a:t> is the initial cell number, </a:t>
            </a:r>
          </a:p>
          <a:p>
            <a:pPr eaLnBrk="1" hangingPunct="1">
              <a:lnSpc>
                <a:spcPct val="90000"/>
              </a:lnSpc>
              <a:buFontTx/>
              <a:buNone/>
            </a:pPr>
            <a:r>
              <a:rPr lang="en-US" sz="2800" i="1" dirty="0" smtClean="0"/>
              <a:t>	n </a:t>
            </a:r>
            <a:r>
              <a:rPr lang="en-US" sz="2800" dirty="0" smtClean="0"/>
              <a:t>is the number of generations that have occurred during the period of exponential growth. </a:t>
            </a:r>
          </a:p>
          <a:p>
            <a:pPr eaLnBrk="1" hangingPunct="1">
              <a:lnSpc>
                <a:spcPct val="80000"/>
              </a:lnSpc>
            </a:pPr>
            <a:endParaRPr lang="en-US" sz="2800" dirty="0" smtClean="0"/>
          </a:p>
          <a:p>
            <a:pPr eaLnBrk="1" hangingPunct="1">
              <a:lnSpc>
                <a:spcPct val="80000"/>
              </a:lnSpc>
            </a:pPr>
            <a:endParaRPr lang="en-US"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762000"/>
          </a:xfrm>
        </p:spPr>
        <p:txBody>
          <a:bodyPr>
            <a:normAutofit/>
          </a:bodyPr>
          <a:lstStyle/>
          <a:p>
            <a:r>
              <a:rPr lang="en-US" sz="2800" b="1" dirty="0" smtClean="0"/>
              <a:t>Some salient feature of living organisms</a:t>
            </a:r>
            <a:endParaRPr lang="en-US" sz="2800" b="1" dirty="0"/>
          </a:p>
        </p:txBody>
      </p:sp>
      <p:sp>
        <p:nvSpPr>
          <p:cNvPr id="3" name="Content Placeholder 2"/>
          <p:cNvSpPr>
            <a:spLocks noGrp="1"/>
          </p:cNvSpPr>
          <p:nvPr>
            <p:ph idx="1"/>
          </p:nvPr>
        </p:nvSpPr>
        <p:spPr/>
        <p:txBody>
          <a:bodyPr>
            <a:normAutofit/>
          </a:bodyPr>
          <a:lstStyle/>
          <a:p>
            <a:r>
              <a:rPr lang="en-US" sz="2400" dirty="0" smtClean="0"/>
              <a:t>Shape</a:t>
            </a:r>
          </a:p>
          <a:p>
            <a:r>
              <a:rPr lang="en-US" sz="2400" dirty="0" smtClean="0"/>
              <a:t>Size</a:t>
            </a:r>
          </a:p>
          <a:p>
            <a:r>
              <a:rPr lang="en-US" sz="2400" dirty="0" smtClean="0"/>
              <a:t>Spatial distribution: </a:t>
            </a:r>
            <a:r>
              <a:rPr lang="en-US" sz="2400" dirty="0" err="1" smtClean="0"/>
              <a:t>extremophile</a:t>
            </a:r>
            <a:r>
              <a:rPr lang="en-US" sz="2400" dirty="0" smtClean="0"/>
              <a:t>  </a:t>
            </a:r>
          </a:p>
          <a:p>
            <a:r>
              <a:rPr lang="en-US" sz="2400" dirty="0" smtClean="0"/>
              <a:t>Biological activity</a:t>
            </a:r>
            <a:endParaRPr lang="en-US" sz="2400" dirty="0"/>
          </a:p>
        </p:txBody>
      </p:sp>
      <p:pic>
        <p:nvPicPr>
          <p:cNvPr id="18434" name="Picture 2" descr="Related image"/>
          <p:cNvPicPr>
            <a:picLocks noChangeAspect="1" noChangeArrowheads="1"/>
          </p:cNvPicPr>
          <p:nvPr/>
        </p:nvPicPr>
        <p:blipFill>
          <a:blip r:embed="rId2" cstate="print"/>
          <a:srcRect l="9120"/>
          <a:stretch>
            <a:fillRect/>
          </a:stretch>
        </p:blipFill>
        <p:spPr bwMode="auto">
          <a:xfrm>
            <a:off x="4419600" y="4114800"/>
            <a:ext cx="2277979" cy="2286000"/>
          </a:xfrm>
          <a:prstGeom prst="rect">
            <a:avLst/>
          </a:prstGeom>
          <a:noFill/>
        </p:spPr>
      </p:pic>
      <p:pic>
        <p:nvPicPr>
          <p:cNvPr id="18436" name="Picture 4" descr="Image result for size of organisms"/>
          <p:cNvPicPr>
            <a:picLocks noChangeAspect="1" noChangeArrowheads="1"/>
          </p:cNvPicPr>
          <p:nvPr/>
        </p:nvPicPr>
        <p:blipFill>
          <a:blip r:embed="rId3" cstate="print"/>
          <a:srcRect/>
          <a:stretch>
            <a:fillRect/>
          </a:stretch>
        </p:blipFill>
        <p:spPr bwMode="auto">
          <a:xfrm>
            <a:off x="457200" y="3886200"/>
            <a:ext cx="3864721" cy="2514600"/>
          </a:xfrm>
          <a:prstGeom prst="rect">
            <a:avLst/>
          </a:prstGeom>
          <a:noFill/>
        </p:spPr>
      </p:pic>
      <p:pic>
        <p:nvPicPr>
          <p:cNvPr id="18438" name="Picture 6" descr="Image result for shapes of organisms"/>
          <p:cNvPicPr>
            <a:picLocks noChangeAspect="1" noChangeArrowheads="1"/>
          </p:cNvPicPr>
          <p:nvPr/>
        </p:nvPicPr>
        <p:blipFill>
          <a:blip r:embed="rId4" cstate="print"/>
          <a:srcRect/>
          <a:stretch>
            <a:fillRect/>
          </a:stretch>
        </p:blipFill>
        <p:spPr bwMode="auto">
          <a:xfrm>
            <a:off x="5257800" y="1143000"/>
            <a:ext cx="3505200" cy="2630707"/>
          </a:xfrm>
          <a:prstGeom prst="rect">
            <a:avLst/>
          </a:prstGeom>
          <a:noFill/>
        </p:spPr>
      </p:pic>
      <p:pic>
        <p:nvPicPr>
          <p:cNvPr id="18440" name="Picture 8" descr="Image result for extremophile cold"/>
          <p:cNvPicPr>
            <a:picLocks noChangeAspect="1" noChangeArrowheads="1"/>
          </p:cNvPicPr>
          <p:nvPr/>
        </p:nvPicPr>
        <p:blipFill>
          <a:blip r:embed="rId5" cstate="print"/>
          <a:srcRect r="31934"/>
          <a:stretch>
            <a:fillRect/>
          </a:stretch>
        </p:blipFill>
        <p:spPr bwMode="auto">
          <a:xfrm>
            <a:off x="6858000" y="4038600"/>
            <a:ext cx="2111420" cy="2209800"/>
          </a:xfrm>
          <a:prstGeom prst="rect">
            <a:avLst/>
          </a:prstGeom>
          <a:noFill/>
        </p:spPr>
      </p:pic>
    </p:spTree>
    <p:extLst>
      <p:ext uri="{BB962C8B-B14F-4D97-AF65-F5344CB8AC3E}">
        <p14:creationId xmlns:p14="http://schemas.microsoft.com/office/powerpoint/2010/main" val="32765239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sz="quarter" idx="1"/>
          </p:nvPr>
        </p:nvSpPr>
        <p:spPr>
          <a:xfrm>
            <a:off x="685800" y="476250"/>
            <a:ext cx="7772400" cy="6076950"/>
          </a:xfrm>
        </p:spPr>
        <p:txBody>
          <a:bodyPr/>
          <a:lstStyle/>
          <a:p>
            <a:pPr eaLnBrk="1" hangingPunct="1">
              <a:lnSpc>
                <a:spcPct val="80000"/>
              </a:lnSpc>
              <a:buFontTx/>
              <a:buNone/>
            </a:pPr>
            <a:r>
              <a:rPr lang="en-US" sz="2800" smtClean="0"/>
              <a:t>The </a:t>
            </a:r>
            <a:r>
              <a:rPr lang="en-US" sz="2800" u="sng" smtClean="0"/>
              <a:t>generation time</a:t>
            </a:r>
            <a:r>
              <a:rPr lang="en-US" sz="2800" smtClean="0"/>
              <a:t> (</a:t>
            </a:r>
            <a:r>
              <a:rPr lang="en-US" sz="3600" i="1" smtClean="0"/>
              <a:t>g)</a:t>
            </a:r>
            <a:r>
              <a:rPr lang="en-US" sz="2800" i="1" smtClean="0"/>
              <a:t> </a:t>
            </a:r>
            <a:r>
              <a:rPr lang="en-US" sz="2800" smtClean="0"/>
              <a:t>of the exponentially growing population is (</a:t>
            </a:r>
            <a:r>
              <a:rPr lang="en-US" sz="3600" i="1" smtClean="0"/>
              <a:t>t / n)</a:t>
            </a:r>
            <a:r>
              <a:rPr lang="en-US" sz="2800" i="1" smtClean="0"/>
              <a:t>, </a:t>
            </a:r>
          </a:p>
          <a:p>
            <a:pPr eaLnBrk="1" hangingPunct="1">
              <a:lnSpc>
                <a:spcPct val="80000"/>
              </a:lnSpc>
              <a:buFontTx/>
              <a:buNone/>
            </a:pPr>
            <a:endParaRPr lang="en-US" sz="2800" i="1" smtClean="0"/>
          </a:p>
          <a:p>
            <a:pPr eaLnBrk="1" hangingPunct="1">
              <a:lnSpc>
                <a:spcPct val="80000"/>
              </a:lnSpc>
              <a:buFontTx/>
              <a:buNone/>
            </a:pPr>
            <a:r>
              <a:rPr lang="en-US" sz="2800" smtClean="0"/>
              <a:t>where </a:t>
            </a:r>
          </a:p>
          <a:p>
            <a:pPr eaLnBrk="1" hangingPunct="1">
              <a:lnSpc>
                <a:spcPct val="80000"/>
              </a:lnSpc>
              <a:buFontTx/>
              <a:buNone/>
            </a:pPr>
            <a:r>
              <a:rPr lang="en-US" sz="3600" i="1" smtClean="0"/>
              <a:t>t</a:t>
            </a:r>
            <a:r>
              <a:rPr lang="en-US" sz="2800" i="1" smtClean="0"/>
              <a:t>  </a:t>
            </a:r>
            <a:r>
              <a:rPr lang="en-US" sz="2800" smtClean="0"/>
              <a:t>is the duration of exponential growth expressed in days, hours, or minutes, depending on the organism and the growth conditions. </a:t>
            </a:r>
          </a:p>
          <a:p>
            <a:pPr eaLnBrk="1" hangingPunct="1">
              <a:lnSpc>
                <a:spcPct val="80000"/>
              </a:lnSpc>
              <a:buFontTx/>
              <a:buNone/>
            </a:pPr>
            <a:endParaRPr lang="en-US" sz="2800" smtClean="0"/>
          </a:p>
          <a:p>
            <a:pPr eaLnBrk="1" hangingPunct="1">
              <a:lnSpc>
                <a:spcPct val="80000"/>
              </a:lnSpc>
              <a:buFontTx/>
              <a:buNone/>
            </a:pPr>
            <a:r>
              <a:rPr lang="en-US" sz="2800" smtClean="0"/>
              <a:t>From a knowledge of the initial and final cell numbers in an exponentially growing cell population, it is possible to calculate </a:t>
            </a:r>
            <a:r>
              <a:rPr lang="en-US" sz="4000" i="1" smtClean="0"/>
              <a:t>n</a:t>
            </a:r>
            <a:r>
              <a:rPr lang="en-US" sz="2800" i="1" smtClean="0"/>
              <a:t>, </a:t>
            </a:r>
            <a:r>
              <a:rPr lang="en-US" sz="2800" smtClean="0"/>
              <a:t>and from </a:t>
            </a:r>
            <a:r>
              <a:rPr lang="en-US" sz="4000" i="1" smtClean="0"/>
              <a:t>n</a:t>
            </a:r>
            <a:r>
              <a:rPr lang="en-US" sz="2800" i="1" smtClean="0"/>
              <a:t> </a:t>
            </a:r>
            <a:r>
              <a:rPr lang="en-US" sz="2800" smtClean="0"/>
              <a:t>and knowledge of </a:t>
            </a:r>
            <a:r>
              <a:rPr lang="en-US" sz="4000" i="1" smtClean="0"/>
              <a:t>t</a:t>
            </a:r>
            <a:r>
              <a:rPr lang="en-US" sz="2800" i="1" smtClean="0"/>
              <a:t>, </a:t>
            </a:r>
            <a:r>
              <a:rPr lang="en-US" sz="2800" smtClean="0"/>
              <a:t>the generation time </a:t>
            </a:r>
            <a:r>
              <a:rPr lang="en-US" sz="4000" i="1" smtClean="0"/>
              <a:t>g</a:t>
            </a:r>
            <a:r>
              <a:rPr lang="en-US" sz="2800" i="1" smtClean="0"/>
              <a:t>.</a:t>
            </a:r>
            <a:r>
              <a:rPr lang="en-US" sz="2800" smtClean="0"/>
              <a:t> </a:t>
            </a:r>
          </a:p>
          <a:p>
            <a:pPr eaLnBrk="1" hangingPunct="1">
              <a:lnSpc>
                <a:spcPct val="80000"/>
              </a:lnSpc>
            </a:pPr>
            <a:endParaRPr lang="en-US" sz="2800" smtClean="0"/>
          </a:p>
          <a:p>
            <a:pPr eaLnBrk="1" hangingPunct="1">
              <a:lnSpc>
                <a:spcPct val="80000"/>
              </a:lnSpc>
            </a:pPr>
            <a:endParaRPr lang="en-US" sz="28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fontAlgn="auto" hangingPunct="1">
              <a:spcAft>
                <a:spcPts val="0"/>
              </a:spcAft>
              <a:defRPr/>
            </a:pPr>
            <a:r>
              <a:rPr lang="en-US" sz="4000">
                <a:solidFill>
                  <a:schemeClr val="tx1"/>
                </a:solidFill>
              </a:rPr>
              <a:t>Relation equation of N and N</a:t>
            </a:r>
            <a:r>
              <a:rPr lang="en-US" sz="4000" i="1" baseline="-25000">
                <a:solidFill>
                  <a:schemeClr val="tx1"/>
                </a:solidFill>
              </a:rPr>
              <a:t>o</a:t>
            </a:r>
            <a:r>
              <a:rPr lang="en-US" sz="4000">
                <a:solidFill>
                  <a:schemeClr val="tx1"/>
                </a:solidFill>
              </a:rPr>
              <a:t> to n</a:t>
            </a:r>
          </a:p>
        </p:txBody>
      </p:sp>
      <p:sp>
        <p:nvSpPr>
          <p:cNvPr id="47110" name="Rectangle 5"/>
          <p:cNvSpPr>
            <a:spLocks noChangeArrowheads="1"/>
          </p:cNvSpPr>
          <p:nvPr/>
        </p:nvSpPr>
        <p:spPr bwMode="auto">
          <a:xfrm>
            <a:off x="2286000" y="5486400"/>
            <a:ext cx="3317875" cy="461963"/>
          </a:xfrm>
          <a:prstGeom prst="rect">
            <a:avLst/>
          </a:prstGeom>
          <a:solidFill>
            <a:srgbClr val="FFFF00"/>
          </a:solidFill>
          <a:ln w="9525">
            <a:solidFill>
              <a:schemeClr val="tx1"/>
            </a:solidFill>
            <a:miter lim="800000"/>
            <a:headEnd/>
            <a:tailEnd/>
          </a:ln>
        </p:spPr>
        <p:txBody>
          <a:bodyPr wrap="none">
            <a:spAutoFit/>
          </a:bodyPr>
          <a:lstStyle/>
          <a:p>
            <a:r>
              <a:rPr lang="en-US" dirty="0"/>
              <a:t>n = 3.3 (log N – log </a:t>
            </a:r>
            <a:r>
              <a:rPr lang="en-US" i="1" dirty="0"/>
              <a:t>N</a:t>
            </a:r>
            <a:r>
              <a:rPr lang="en-US" i="1" baseline="-25000" dirty="0"/>
              <a:t>o</a:t>
            </a:r>
            <a:r>
              <a:rPr lang="en-US" dirty="0"/>
              <a:t>)</a:t>
            </a:r>
          </a:p>
        </p:txBody>
      </p:sp>
      <p:pic>
        <p:nvPicPr>
          <p:cNvPr id="1027" name="Picture 3"/>
          <p:cNvPicPr>
            <a:picLocks noChangeAspect="1" noChangeArrowheads="1"/>
          </p:cNvPicPr>
          <p:nvPr/>
        </p:nvPicPr>
        <p:blipFill>
          <a:blip r:embed="rId2" cstate="print"/>
          <a:srcRect/>
          <a:stretch>
            <a:fillRect/>
          </a:stretch>
        </p:blipFill>
        <p:spPr bwMode="auto">
          <a:xfrm>
            <a:off x="533400" y="1371600"/>
            <a:ext cx="8363712" cy="4480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9750" y="476250"/>
            <a:ext cx="7772400" cy="990600"/>
          </a:xfrm>
        </p:spPr>
        <p:txBody>
          <a:bodyPr/>
          <a:lstStyle/>
          <a:p>
            <a:pPr eaLnBrk="1" fontAlgn="auto" hangingPunct="1">
              <a:spcAft>
                <a:spcPts val="0"/>
              </a:spcAft>
              <a:defRPr/>
            </a:pPr>
            <a:r>
              <a:rPr lang="en-US">
                <a:solidFill>
                  <a:schemeClr val="tx1"/>
                </a:solidFill>
              </a:rPr>
              <a:t>example</a:t>
            </a:r>
          </a:p>
        </p:txBody>
      </p:sp>
      <p:sp>
        <p:nvSpPr>
          <p:cNvPr id="45059" name="Rectangle 3"/>
          <p:cNvSpPr>
            <a:spLocks noGrp="1" noChangeArrowheads="1"/>
          </p:cNvSpPr>
          <p:nvPr>
            <p:ph sz="quarter" idx="1"/>
          </p:nvPr>
        </p:nvSpPr>
        <p:spPr>
          <a:xfrm>
            <a:off x="468313" y="1484313"/>
            <a:ext cx="7772400" cy="4752975"/>
          </a:xfrm>
        </p:spPr>
        <p:txBody>
          <a:bodyPr/>
          <a:lstStyle/>
          <a:p>
            <a:pPr eaLnBrk="1" hangingPunct="1">
              <a:lnSpc>
                <a:spcPct val="90000"/>
              </a:lnSpc>
              <a:buFontTx/>
              <a:buNone/>
            </a:pPr>
            <a:r>
              <a:rPr lang="en-US" sz="2800" smtClean="0"/>
              <a:t>N = 10</a:t>
            </a:r>
            <a:r>
              <a:rPr lang="en-US" sz="2800" baseline="30000" smtClean="0"/>
              <a:t>8</a:t>
            </a:r>
            <a:r>
              <a:rPr lang="en-US" sz="2800" smtClean="0"/>
              <a:t>, N</a:t>
            </a:r>
            <a:r>
              <a:rPr lang="en-US" sz="2800" i="1" baseline="-25000" smtClean="0"/>
              <a:t>o</a:t>
            </a:r>
            <a:r>
              <a:rPr lang="en-US" sz="2800" baseline="-25000" smtClean="0"/>
              <a:t> </a:t>
            </a:r>
            <a:r>
              <a:rPr lang="en-US" sz="2800" smtClean="0"/>
              <a:t>= 5 X 10</a:t>
            </a:r>
            <a:r>
              <a:rPr lang="en-US" sz="2800" baseline="30000" smtClean="0"/>
              <a:t>7</a:t>
            </a:r>
            <a:r>
              <a:rPr lang="en-US" sz="2800" smtClean="0"/>
              <a:t>, and </a:t>
            </a:r>
            <a:r>
              <a:rPr lang="en-US" sz="2800" i="1" smtClean="0"/>
              <a:t>t </a:t>
            </a:r>
            <a:r>
              <a:rPr lang="en-US" sz="2800" smtClean="0"/>
              <a:t>= 2</a:t>
            </a:r>
          </a:p>
          <a:p>
            <a:pPr eaLnBrk="1" hangingPunct="1">
              <a:lnSpc>
                <a:spcPct val="90000"/>
              </a:lnSpc>
              <a:buFontTx/>
              <a:buNone/>
            </a:pPr>
            <a:endParaRPr lang="en-US" sz="2800" smtClean="0"/>
          </a:p>
          <a:p>
            <a:pPr eaLnBrk="1" hangingPunct="1">
              <a:lnSpc>
                <a:spcPct val="90000"/>
              </a:lnSpc>
              <a:buFontTx/>
              <a:buNone/>
            </a:pPr>
            <a:r>
              <a:rPr lang="en-US" sz="2800" smtClean="0"/>
              <a:t>     n </a:t>
            </a:r>
            <a:r>
              <a:rPr lang="en-US" sz="2800" i="1" smtClean="0"/>
              <a:t>= 3.3 (log N – log N</a:t>
            </a:r>
            <a:r>
              <a:rPr lang="en-US" sz="2800" i="1" baseline="-25000" smtClean="0"/>
              <a:t>o</a:t>
            </a:r>
            <a:r>
              <a:rPr lang="en-US" sz="2800" i="1" smtClean="0"/>
              <a:t>)</a:t>
            </a:r>
            <a:r>
              <a:rPr lang="en-US" sz="2800" smtClean="0"/>
              <a:t> </a:t>
            </a:r>
            <a:endParaRPr lang="en-US" sz="2800" i="1" smtClean="0"/>
          </a:p>
          <a:p>
            <a:pPr eaLnBrk="1" hangingPunct="1">
              <a:lnSpc>
                <a:spcPct val="90000"/>
              </a:lnSpc>
              <a:buFontTx/>
              <a:buNone/>
            </a:pPr>
            <a:endParaRPr lang="en-US" sz="2800" i="1" smtClean="0"/>
          </a:p>
          <a:p>
            <a:pPr eaLnBrk="1" hangingPunct="1">
              <a:lnSpc>
                <a:spcPct val="90000"/>
              </a:lnSpc>
              <a:buFontTx/>
              <a:buNone/>
            </a:pPr>
            <a:r>
              <a:rPr lang="en-US" sz="2800" i="1" smtClean="0"/>
              <a:t>    n </a:t>
            </a:r>
            <a:r>
              <a:rPr lang="en-US" sz="2800" smtClean="0"/>
              <a:t>= 3.3 [log(10</a:t>
            </a:r>
            <a:r>
              <a:rPr lang="en-US" sz="2800" baseline="30000" smtClean="0"/>
              <a:t>8</a:t>
            </a:r>
            <a:r>
              <a:rPr lang="en-US" sz="2800" smtClean="0"/>
              <a:t>) - log(5 X 10</a:t>
            </a:r>
            <a:r>
              <a:rPr lang="en-US" sz="2800" baseline="30000" smtClean="0"/>
              <a:t>7</a:t>
            </a:r>
            <a:r>
              <a:rPr lang="en-US" sz="2800" smtClean="0"/>
              <a:t>)] </a:t>
            </a:r>
          </a:p>
          <a:p>
            <a:pPr eaLnBrk="1" hangingPunct="1">
              <a:lnSpc>
                <a:spcPct val="90000"/>
              </a:lnSpc>
              <a:buFontTx/>
              <a:buNone/>
            </a:pPr>
            <a:r>
              <a:rPr lang="en-US" sz="2800" smtClean="0"/>
              <a:t>       = 3.3(8 - 7.69) </a:t>
            </a:r>
          </a:p>
          <a:p>
            <a:pPr eaLnBrk="1" hangingPunct="1">
              <a:lnSpc>
                <a:spcPct val="90000"/>
              </a:lnSpc>
              <a:buFontTx/>
              <a:buNone/>
            </a:pPr>
            <a:r>
              <a:rPr lang="en-US" sz="2800" smtClean="0"/>
              <a:t>       = 3.3(0.301) </a:t>
            </a:r>
          </a:p>
          <a:p>
            <a:pPr eaLnBrk="1" hangingPunct="1">
              <a:lnSpc>
                <a:spcPct val="90000"/>
              </a:lnSpc>
              <a:buFontTx/>
              <a:buNone/>
            </a:pPr>
            <a:r>
              <a:rPr lang="en-US" sz="2800" smtClean="0"/>
              <a:t>       = 1 </a:t>
            </a:r>
          </a:p>
          <a:p>
            <a:pPr eaLnBrk="1" hangingPunct="1">
              <a:lnSpc>
                <a:spcPct val="90000"/>
              </a:lnSpc>
              <a:buFontTx/>
              <a:buNone/>
            </a:pPr>
            <a:endParaRPr lang="en-US" sz="2800" smtClean="0"/>
          </a:p>
          <a:p>
            <a:pPr eaLnBrk="1" hangingPunct="1">
              <a:lnSpc>
                <a:spcPct val="90000"/>
              </a:lnSpc>
              <a:buFontTx/>
              <a:buNone/>
            </a:pPr>
            <a:r>
              <a:rPr lang="en-US" sz="2800" smtClean="0"/>
              <a:t>generation time, g = </a:t>
            </a:r>
            <a:r>
              <a:rPr lang="en-US" sz="2800" i="1" smtClean="0"/>
              <a:t>t/n </a:t>
            </a:r>
            <a:r>
              <a:rPr lang="en-US" sz="2800" smtClean="0"/>
              <a:t>= 2 / 1 = 2 h </a:t>
            </a:r>
          </a:p>
          <a:p>
            <a:pPr eaLnBrk="1" hangingPunct="1">
              <a:lnSpc>
                <a:spcPct val="90000"/>
              </a:lnSpc>
              <a:buFontTx/>
              <a:buNone/>
            </a:pPr>
            <a:endParaRPr lang="en-US" sz="2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5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0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92100"/>
            <a:ext cx="8229600" cy="923925"/>
          </a:xfrm>
        </p:spPr>
        <p:txBody>
          <a:bodyPr>
            <a:normAutofit fontScale="90000"/>
          </a:bodyPr>
          <a:lstStyle/>
          <a:p>
            <a:pPr eaLnBrk="1" fontAlgn="auto" hangingPunct="1">
              <a:spcAft>
                <a:spcPts val="0"/>
              </a:spcAft>
              <a:defRPr/>
            </a:pPr>
            <a:r>
              <a:rPr lang="en-US" sz="4000">
                <a:solidFill>
                  <a:schemeClr val="tx1"/>
                </a:solidFill>
              </a:rPr>
              <a:t>The Growth cycle or phases of microbial growth</a:t>
            </a:r>
          </a:p>
        </p:txBody>
      </p:sp>
      <p:pic>
        <p:nvPicPr>
          <p:cNvPr id="49155" name="Picture 4" descr="micro_grow_curve_close_sys_784"/>
          <p:cNvPicPr>
            <a:picLocks noChangeAspect="1" noChangeArrowheads="1"/>
          </p:cNvPicPr>
          <p:nvPr/>
        </p:nvPicPr>
        <p:blipFill>
          <a:blip r:embed="rId3" cstate="print"/>
          <a:srcRect/>
          <a:stretch>
            <a:fillRect/>
          </a:stretch>
        </p:blipFill>
        <p:spPr bwMode="auto">
          <a:xfrm>
            <a:off x="855663" y="1600200"/>
            <a:ext cx="7348537" cy="4548188"/>
          </a:xfrm>
          <a:prstGeom prst="rect">
            <a:avLst/>
          </a:prstGeom>
          <a:noFill/>
          <a:ln w="9525">
            <a:noFill/>
            <a:miter lim="800000"/>
            <a:headEnd/>
            <a:tailEnd/>
          </a:ln>
        </p:spPr>
      </p:pic>
      <p:sp>
        <p:nvSpPr>
          <p:cNvPr id="49156" name="TextBox 2"/>
          <p:cNvSpPr txBox="1">
            <a:spLocks noChangeArrowheads="1"/>
          </p:cNvSpPr>
          <p:nvPr/>
        </p:nvSpPr>
        <p:spPr bwMode="auto">
          <a:xfrm>
            <a:off x="3657600" y="2438400"/>
            <a:ext cx="1143000" cy="446088"/>
          </a:xfrm>
          <a:prstGeom prst="rect">
            <a:avLst/>
          </a:prstGeom>
          <a:noFill/>
          <a:ln w="9525">
            <a:noFill/>
            <a:miter lim="800000"/>
            <a:headEnd/>
            <a:tailEnd/>
          </a:ln>
        </p:spPr>
        <p:txBody>
          <a:bodyPr>
            <a:spAutoFit/>
          </a:bodyPr>
          <a:lstStyle/>
          <a:p>
            <a:r>
              <a:rPr lang="en-US" sz="1200" b="1"/>
              <a:t>Deceleration</a:t>
            </a:r>
          </a:p>
          <a:p>
            <a:endParaRPr lang="en-US" sz="11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None/>
            </a:pPr>
            <a:endParaRPr lang="en-US" dirty="0" smtClean="0"/>
          </a:p>
          <a:p>
            <a:pPr algn="just">
              <a:buNone/>
            </a:pPr>
            <a:r>
              <a:rPr lang="en-US" sz="2400" b="1" i="1" dirty="0" smtClean="0"/>
              <a:t>	The information in the all below slides was taken from Prof. </a:t>
            </a:r>
            <a:r>
              <a:rPr lang="en-US" sz="2400" b="1" i="1" dirty="0" err="1" smtClean="0"/>
              <a:t>Elteen’s</a:t>
            </a:r>
            <a:r>
              <a:rPr lang="en-US" sz="2400" b="1" i="1" dirty="0" smtClean="0"/>
              <a:t> lecture </a:t>
            </a:r>
            <a:r>
              <a:rPr lang="en-US" sz="2400" b="1" i="1" dirty="0" err="1" smtClean="0"/>
              <a:t>ppt</a:t>
            </a:r>
            <a:r>
              <a:rPr lang="en-US" sz="2400" b="1" i="1" dirty="0" smtClean="0"/>
              <a:t> on “Microbial Nutrition and Growth” for discussion and better understanding of the topic. </a:t>
            </a:r>
            <a:endParaRPr lang="en-US" sz="2400" b="1" i="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A88061C-76F2-405E-9AB7-7A29D47B1DFA}" type="slidenum">
              <a:rPr lang="ar-SA"/>
              <a:pPr/>
              <a:t>55</a:t>
            </a:fld>
            <a:endParaRPr lang="en-US"/>
          </a:p>
        </p:txBody>
      </p:sp>
      <p:pic>
        <p:nvPicPr>
          <p:cNvPr id="69634" name="Picture 2" descr="06_F17"/>
          <p:cNvPicPr>
            <a:picLocks noChangeAspect="1" noChangeArrowheads="1"/>
          </p:cNvPicPr>
          <p:nvPr/>
        </p:nvPicPr>
        <p:blipFill>
          <a:blip r:embed="rId3" cstate="print"/>
          <a:srcRect/>
          <a:stretch>
            <a:fillRect/>
          </a:stretch>
        </p:blipFill>
        <p:spPr bwMode="auto">
          <a:xfrm>
            <a:off x="304800" y="1676400"/>
            <a:ext cx="8531225" cy="3929063"/>
          </a:xfrm>
          <a:prstGeom prst="rect">
            <a:avLst/>
          </a:prstGeom>
          <a:noFill/>
          <a:ln w="76200">
            <a:solidFill>
              <a:schemeClr val="bg2"/>
            </a:solidFill>
            <a:miter lim="800000"/>
            <a:headEnd/>
            <a:tailEnd/>
          </a:ln>
          <a:effectLst/>
        </p:spPr>
      </p:pic>
      <p:sp>
        <p:nvSpPr>
          <p:cNvPr id="69635" name="Rectangle 3"/>
          <p:cNvSpPr>
            <a:spLocks noGrp="1" noChangeArrowheads="1"/>
          </p:cNvSpPr>
          <p:nvPr>
            <p:ph type="title"/>
          </p:nvPr>
        </p:nvSpPr>
        <p:spPr/>
        <p:txBody>
          <a:bodyPr/>
          <a:lstStyle/>
          <a:p>
            <a:r>
              <a:rPr lang="en-US" sz="3200"/>
              <a:t>Classification of Microorganisms by Temperature 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ppt_x"/>
                                          </p:val>
                                        </p:tav>
                                        <p:tav tm="100000">
                                          <p:val>
                                            <p:strVal val="#ppt_x"/>
                                          </p:val>
                                        </p:tav>
                                      </p:tavLst>
                                    </p:anim>
                                    <p:anim calcmode="lin" valueType="num">
                                      <p:cBhvr additive="base">
                                        <p:cTn id="8"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C791657-6B11-4D10-BF24-1EFAD57E7443}" type="slidenum">
              <a:rPr lang="ar-SA"/>
              <a:pPr/>
              <a:t>56</a:t>
            </a:fld>
            <a:endParaRPr lang="en-US"/>
          </a:p>
        </p:txBody>
      </p:sp>
      <p:sp>
        <p:nvSpPr>
          <p:cNvPr id="71682" name="Rectangle 2"/>
          <p:cNvSpPr>
            <a:spLocks noGrp="1" noChangeArrowheads="1"/>
          </p:cNvSpPr>
          <p:nvPr>
            <p:ph type="title"/>
          </p:nvPr>
        </p:nvSpPr>
        <p:spPr>
          <a:xfrm>
            <a:off x="304800" y="304800"/>
            <a:ext cx="8356600" cy="762000"/>
          </a:xfrm>
        </p:spPr>
        <p:txBody>
          <a:bodyPr/>
          <a:lstStyle/>
          <a:p>
            <a:r>
              <a:rPr lang="en-US" sz="3600"/>
              <a:t>Temperature Classes of Organisms</a:t>
            </a:r>
          </a:p>
        </p:txBody>
      </p:sp>
      <p:sp>
        <p:nvSpPr>
          <p:cNvPr id="71683" name="Rectangle 3"/>
          <p:cNvSpPr>
            <a:spLocks noGrp="1" noChangeArrowheads="1"/>
          </p:cNvSpPr>
          <p:nvPr>
            <p:ph type="body" idx="1"/>
          </p:nvPr>
        </p:nvSpPr>
        <p:spPr>
          <a:xfrm>
            <a:off x="609600" y="1143000"/>
            <a:ext cx="7391400" cy="4572000"/>
          </a:xfrm>
        </p:spPr>
        <p:txBody>
          <a:bodyPr/>
          <a:lstStyle/>
          <a:p>
            <a:pPr>
              <a:lnSpc>
                <a:spcPct val="80000"/>
              </a:lnSpc>
            </a:pPr>
            <a:r>
              <a:rPr lang="en-US" sz="2000" b="1" dirty="0" err="1">
                <a:solidFill>
                  <a:srgbClr val="FF0000"/>
                </a:solidFill>
                <a:cs typeface="Times New Roman" pitchFamily="18" charset="0"/>
              </a:rPr>
              <a:t>Mesophiles</a:t>
            </a:r>
            <a:r>
              <a:rPr lang="en-US" sz="2000" b="1" dirty="0">
                <a:solidFill>
                  <a:srgbClr val="FF0000"/>
                </a:solidFill>
                <a:cs typeface="Times New Roman" pitchFamily="18" charset="0"/>
              </a:rPr>
              <a:t> ( 20 – 45C)</a:t>
            </a:r>
          </a:p>
          <a:p>
            <a:pPr lvl="1">
              <a:lnSpc>
                <a:spcPct val="80000"/>
              </a:lnSpc>
            </a:pPr>
            <a:r>
              <a:rPr lang="en-US" sz="2000" b="1" dirty="0">
                <a:cs typeface="Times New Roman" pitchFamily="18" charset="0"/>
              </a:rPr>
              <a:t>Midrange temperature optima</a:t>
            </a:r>
          </a:p>
          <a:p>
            <a:pPr lvl="1">
              <a:lnSpc>
                <a:spcPct val="80000"/>
              </a:lnSpc>
            </a:pPr>
            <a:r>
              <a:rPr lang="en-US" sz="2000" b="1" dirty="0">
                <a:cs typeface="Times New Roman" pitchFamily="18" charset="0"/>
              </a:rPr>
              <a:t>Found in warm-blooded animals and in terrestrial and aquatic environments in temperate and tropical latitudes</a:t>
            </a:r>
          </a:p>
          <a:p>
            <a:pPr>
              <a:lnSpc>
                <a:spcPct val="80000"/>
              </a:lnSpc>
            </a:pPr>
            <a:r>
              <a:rPr lang="en-US" sz="2000" b="1" dirty="0" err="1">
                <a:solidFill>
                  <a:srgbClr val="FF0000"/>
                </a:solidFill>
                <a:cs typeface="Times New Roman" pitchFamily="18" charset="0"/>
              </a:rPr>
              <a:t>Psychrophiles</a:t>
            </a:r>
            <a:r>
              <a:rPr lang="en-US" sz="2000" b="1" dirty="0">
                <a:solidFill>
                  <a:srgbClr val="FF0000"/>
                </a:solidFill>
                <a:cs typeface="Times New Roman" pitchFamily="18" charset="0"/>
              </a:rPr>
              <a:t> ( 0-20C)</a:t>
            </a:r>
          </a:p>
          <a:p>
            <a:pPr lvl="1">
              <a:lnSpc>
                <a:spcPct val="80000"/>
              </a:lnSpc>
            </a:pPr>
            <a:r>
              <a:rPr lang="en-US" sz="2000" b="1" dirty="0">
                <a:cs typeface="Times New Roman" pitchFamily="18" charset="0"/>
              </a:rPr>
              <a:t>Cold temperature optima</a:t>
            </a:r>
          </a:p>
          <a:p>
            <a:pPr lvl="1">
              <a:lnSpc>
                <a:spcPct val="80000"/>
              </a:lnSpc>
            </a:pPr>
            <a:r>
              <a:rPr lang="en-US" sz="2000" b="1" dirty="0">
                <a:cs typeface="Times New Roman" pitchFamily="18" charset="0"/>
              </a:rPr>
              <a:t>Most extreme representatives inhabit permanently cold environments</a:t>
            </a:r>
          </a:p>
          <a:p>
            <a:pPr>
              <a:lnSpc>
                <a:spcPct val="80000"/>
              </a:lnSpc>
            </a:pPr>
            <a:r>
              <a:rPr lang="en-US" sz="2000" b="1" dirty="0">
                <a:solidFill>
                  <a:srgbClr val="FF0000"/>
                </a:solidFill>
                <a:cs typeface="Times New Roman" pitchFamily="18" charset="0"/>
              </a:rPr>
              <a:t>Thermophiles ( 50- 80C)</a:t>
            </a:r>
          </a:p>
          <a:p>
            <a:pPr lvl="1">
              <a:lnSpc>
                <a:spcPct val="80000"/>
              </a:lnSpc>
            </a:pPr>
            <a:r>
              <a:rPr lang="en-US" sz="2000" b="1" dirty="0">
                <a:cs typeface="Times New Roman" pitchFamily="18" charset="0"/>
              </a:rPr>
              <a:t>Growth temperature optima between 45ºC and 80ºC </a:t>
            </a:r>
          </a:p>
          <a:p>
            <a:pPr>
              <a:lnSpc>
                <a:spcPct val="80000"/>
              </a:lnSpc>
            </a:pPr>
            <a:r>
              <a:rPr lang="en-US" sz="2000" b="1" dirty="0">
                <a:solidFill>
                  <a:srgbClr val="FF0000"/>
                </a:solidFill>
                <a:cs typeface="Times New Roman" pitchFamily="18" charset="0"/>
              </a:rPr>
              <a:t>Hyperthermophiles</a:t>
            </a:r>
          </a:p>
          <a:p>
            <a:pPr lvl="1">
              <a:lnSpc>
                <a:spcPct val="80000"/>
              </a:lnSpc>
            </a:pPr>
            <a:r>
              <a:rPr lang="en-US" sz="2000" b="1" dirty="0">
                <a:cs typeface="Times New Roman" pitchFamily="18" charset="0"/>
              </a:rPr>
              <a:t>Optima greater than 80°C</a:t>
            </a:r>
          </a:p>
          <a:p>
            <a:pPr lvl="1">
              <a:lnSpc>
                <a:spcPct val="80000"/>
              </a:lnSpc>
            </a:pPr>
            <a:r>
              <a:rPr lang="en-US" sz="2000" b="1" dirty="0">
                <a:cs typeface="Times New Roman" pitchFamily="18" charset="0"/>
              </a:rPr>
              <a:t>These organisms inhabit hot environments including boiling hot springs, as well as undersea hydrothermal vents that can have temperatures in excess of 100ºC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strips(downLeft)">
                                      <p:cBhvr>
                                        <p:cTn id="7" dur="500"/>
                                        <p:tgtEl>
                                          <p:spTgt spid="71683">
                                            <p:txEl>
                                              <p:pRg st="0" end="0"/>
                                            </p:txEl>
                                          </p:spTgt>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1683">
                                            <p:txEl>
                                              <p:pRg st="1" end="1"/>
                                            </p:txEl>
                                          </p:spTgt>
                                        </p:tgtEl>
                                        <p:attrNameLst>
                                          <p:attrName>style.visibility</p:attrName>
                                        </p:attrNameLst>
                                      </p:cBhvr>
                                      <p:to>
                                        <p:strVal val="visible"/>
                                      </p:to>
                                    </p:set>
                                    <p:animEffect transition="in" filter="strips(downLeft)">
                                      <p:cBhvr>
                                        <p:cTn id="10" dur="500"/>
                                        <p:tgtEl>
                                          <p:spTgt spid="71683">
                                            <p:txEl>
                                              <p:pRg st="1" end="1"/>
                                            </p:tx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71683">
                                            <p:txEl>
                                              <p:pRg st="2" end="2"/>
                                            </p:txEl>
                                          </p:spTgt>
                                        </p:tgtEl>
                                        <p:attrNameLst>
                                          <p:attrName>style.visibility</p:attrName>
                                        </p:attrNameLst>
                                      </p:cBhvr>
                                      <p:to>
                                        <p:strVal val="visible"/>
                                      </p:to>
                                    </p:set>
                                    <p:animEffect transition="in" filter="strips(downLeft)">
                                      <p:cBhvr>
                                        <p:cTn id="13" dur="500"/>
                                        <p:tgtEl>
                                          <p:spTgt spid="7168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71683">
                                            <p:txEl>
                                              <p:pRg st="3" end="3"/>
                                            </p:txEl>
                                          </p:spTgt>
                                        </p:tgtEl>
                                        <p:attrNameLst>
                                          <p:attrName>style.visibility</p:attrName>
                                        </p:attrNameLst>
                                      </p:cBhvr>
                                      <p:to>
                                        <p:strVal val="visible"/>
                                      </p:to>
                                    </p:set>
                                    <p:animEffect transition="in" filter="strips(downLeft)">
                                      <p:cBhvr>
                                        <p:cTn id="18" dur="500"/>
                                        <p:tgtEl>
                                          <p:spTgt spid="71683">
                                            <p:txEl>
                                              <p:pRg st="3" end="3"/>
                                            </p:txEl>
                                          </p:spTgt>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71683">
                                            <p:txEl>
                                              <p:pRg st="4" end="4"/>
                                            </p:txEl>
                                          </p:spTgt>
                                        </p:tgtEl>
                                        <p:attrNameLst>
                                          <p:attrName>style.visibility</p:attrName>
                                        </p:attrNameLst>
                                      </p:cBhvr>
                                      <p:to>
                                        <p:strVal val="visible"/>
                                      </p:to>
                                    </p:set>
                                    <p:animEffect transition="in" filter="strips(downLeft)">
                                      <p:cBhvr>
                                        <p:cTn id="21" dur="500"/>
                                        <p:tgtEl>
                                          <p:spTgt spid="71683">
                                            <p:txEl>
                                              <p:pRg st="4" end="4"/>
                                            </p:txEl>
                                          </p:spTgt>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71683">
                                            <p:txEl>
                                              <p:pRg st="5" end="5"/>
                                            </p:txEl>
                                          </p:spTgt>
                                        </p:tgtEl>
                                        <p:attrNameLst>
                                          <p:attrName>style.visibility</p:attrName>
                                        </p:attrNameLst>
                                      </p:cBhvr>
                                      <p:to>
                                        <p:strVal val="visible"/>
                                      </p:to>
                                    </p:set>
                                    <p:animEffect transition="in" filter="strips(downLeft)">
                                      <p:cBhvr>
                                        <p:cTn id="24" dur="500"/>
                                        <p:tgtEl>
                                          <p:spTgt spid="7168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71683">
                                            <p:txEl>
                                              <p:pRg st="6" end="6"/>
                                            </p:txEl>
                                          </p:spTgt>
                                        </p:tgtEl>
                                        <p:attrNameLst>
                                          <p:attrName>style.visibility</p:attrName>
                                        </p:attrNameLst>
                                      </p:cBhvr>
                                      <p:to>
                                        <p:strVal val="visible"/>
                                      </p:to>
                                    </p:set>
                                    <p:animEffect transition="in" filter="strips(downLeft)">
                                      <p:cBhvr>
                                        <p:cTn id="29" dur="500"/>
                                        <p:tgtEl>
                                          <p:spTgt spid="71683">
                                            <p:txEl>
                                              <p:pRg st="6" end="6"/>
                                            </p:txEl>
                                          </p:spTgt>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71683">
                                            <p:txEl>
                                              <p:pRg st="7" end="7"/>
                                            </p:txEl>
                                          </p:spTgt>
                                        </p:tgtEl>
                                        <p:attrNameLst>
                                          <p:attrName>style.visibility</p:attrName>
                                        </p:attrNameLst>
                                      </p:cBhvr>
                                      <p:to>
                                        <p:strVal val="visible"/>
                                      </p:to>
                                    </p:set>
                                    <p:animEffect transition="in" filter="strips(downLeft)">
                                      <p:cBhvr>
                                        <p:cTn id="32" dur="500"/>
                                        <p:tgtEl>
                                          <p:spTgt spid="7168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71683">
                                            <p:txEl>
                                              <p:pRg st="8" end="8"/>
                                            </p:txEl>
                                          </p:spTgt>
                                        </p:tgtEl>
                                        <p:attrNameLst>
                                          <p:attrName>style.visibility</p:attrName>
                                        </p:attrNameLst>
                                      </p:cBhvr>
                                      <p:to>
                                        <p:strVal val="visible"/>
                                      </p:to>
                                    </p:set>
                                    <p:animEffect transition="in" filter="strips(downLeft)">
                                      <p:cBhvr>
                                        <p:cTn id="37" dur="500"/>
                                        <p:tgtEl>
                                          <p:spTgt spid="71683">
                                            <p:txEl>
                                              <p:pRg st="8" end="8"/>
                                            </p:txEl>
                                          </p:spTgt>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71683">
                                            <p:txEl>
                                              <p:pRg st="9" end="9"/>
                                            </p:txEl>
                                          </p:spTgt>
                                        </p:tgtEl>
                                        <p:attrNameLst>
                                          <p:attrName>style.visibility</p:attrName>
                                        </p:attrNameLst>
                                      </p:cBhvr>
                                      <p:to>
                                        <p:strVal val="visible"/>
                                      </p:to>
                                    </p:set>
                                    <p:animEffect transition="in" filter="strips(downLeft)">
                                      <p:cBhvr>
                                        <p:cTn id="40" dur="500"/>
                                        <p:tgtEl>
                                          <p:spTgt spid="71683">
                                            <p:txEl>
                                              <p:pRg st="9" end="9"/>
                                            </p:txEl>
                                          </p:spTgt>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71683">
                                            <p:txEl>
                                              <p:pRg st="10" end="10"/>
                                            </p:txEl>
                                          </p:spTgt>
                                        </p:tgtEl>
                                        <p:attrNameLst>
                                          <p:attrName>style.visibility</p:attrName>
                                        </p:attrNameLst>
                                      </p:cBhvr>
                                      <p:to>
                                        <p:strVal val="visible"/>
                                      </p:to>
                                    </p:set>
                                    <p:animEffect transition="in" filter="strips(downLeft)">
                                      <p:cBhvr>
                                        <p:cTn id="43" dur="500"/>
                                        <p:tgtEl>
                                          <p:spTgt spid="716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7A3BCF51-B98B-4D82-A53A-254C1731C6FB}" type="slidenum">
              <a:rPr lang="ar-SA"/>
              <a:pPr/>
              <a:t>57</a:t>
            </a:fld>
            <a:endParaRPr lang="en-US"/>
          </a:p>
        </p:txBody>
      </p:sp>
      <p:sp>
        <p:nvSpPr>
          <p:cNvPr id="96258" name="Text Box 2"/>
          <p:cNvSpPr txBox="1">
            <a:spLocks noChangeArrowheads="1"/>
          </p:cNvSpPr>
          <p:nvPr/>
        </p:nvSpPr>
        <p:spPr bwMode="auto">
          <a:xfrm>
            <a:off x="304800" y="228600"/>
            <a:ext cx="8229600" cy="5508625"/>
          </a:xfrm>
          <a:prstGeom prst="rect">
            <a:avLst/>
          </a:prstGeom>
          <a:noFill/>
          <a:ln w="9525">
            <a:noFill/>
            <a:miter lim="800000"/>
            <a:headEnd/>
            <a:tailEnd/>
          </a:ln>
          <a:effectLst/>
        </p:spPr>
        <p:txBody>
          <a:bodyPr>
            <a:spAutoFit/>
          </a:bodyPr>
          <a:lstStyle/>
          <a:p>
            <a:pPr algn="ctr" eaLnBrk="1" hangingPunct="1">
              <a:spcBef>
                <a:spcPct val="50000"/>
              </a:spcBef>
            </a:pPr>
            <a:r>
              <a:rPr lang="en-US" sz="3200">
                <a:solidFill>
                  <a:schemeClr val="tx2"/>
                </a:solidFill>
              </a:rPr>
              <a:t>pH and Microbial Growth</a:t>
            </a:r>
            <a:endParaRPr lang="en-US" sz="3200" b="1">
              <a:latin typeface="Times New Roman" pitchFamily="18" charset="0"/>
            </a:endParaRPr>
          </a:p>
          <a:p>
            <a:pPr eaLnBrk="1" hangingPunct="1">
              <a:spcBef>
                <a:spcPct val="50000"/>
              </a:spcBef>
            </a:pPr>
            <a:r>
              <a:rPr lang="en-US" b="1">
                <a:latin typeface="Times New Roman" pitchFamily="18" charset="0"/>
              </a:rPr>
              <a:t>pH – measure of [H</a:t>
            </a:r>
            <a:r>
              <a:rPr lang="en-US" b="1" baseline="30000">
                <a:latin typeface="Times New Roman" pitchFamily="18" charset="0"/>
              </a:rPr>
              <a:t>+</a:t>
            </a:r>
            <a:r>
              <a:rPr lang="en-US" b="1">
                <a:latin typeface="Times New Roman" pitchFamily="18" charset="0"/>
              </a:rPr>
              <a:t>]</a:t>
            </a:r>
            <a:br>
              <a:rPr lang="en-US" b="1">
                <a:latin typeface="Times New Roman" pitchFamily="18" charset="0"/>
              </a:rPr>
            </a:br>
            <a:r>
              <a:rPr lang="en-US" b="1">
                <a:latin typeface="Times New Roman" pitchFamily="18" charset="0"/>
              </a:rPr>
              <a:t>	each organism has a pH range and a pH optimum</a:t>
            </a:r>
          </a:p>
          <a:p>
            <a:pPr eaLnBrk="1" hangingPunct="1">
              <a:spcBef>
                <a:spcPct val="50000"/>
              </a:spcBef>
            </a:pPr>
            <a:r>
              <a:rPr lang="en-US" b="1">
                <a:latin typeface="Times New Roman" pitchFamily="18" charset="0"/>
              </a:rPr>
              <a:t>	</a:t>
            </a:r>
            <a:r>
              <a:rPr lang="en-US" b="1">
                <a:solidFill>
                  <a:schemeClr val="folHlink"/>
                </a:solidFill>
                <a:latin typeface="Times New Roman" pitchFamily="18" charset="0"/>
              </a:rPr>
              <a:t>acidophiles </a:t>
            </a:r>
            <a:r>
              <a:rPr lang="en-US" b="1">
                <a:latin typeface="Times New Roman" pitchFamily="18" charset="0"/>
              </a:rPr>
              <a:t>– optimum in pH range 1-4</a:t>
            </a:r>
            <a:br>
              <a:rPr lang="en-US" b="1">
                <a:latin typeface="Times New Roman" pitchFamily="18" charset="0"/>
              </a:rPr>
            </a:br>
            <a:r>
              <a:rPr lang="en-US" b="1">
                <a:latin typeface="Times New Roman" pitchFamily="18" charset="0"/>
              </a:rPr>
              <a:t>	</a:t>
            </a:r>
            <a:r>
              <a:rPr lang="en-US" b="1">
                <a:solidFill>
                  <a:schemeClr val="folHlink"/>
                </a:solidFill>
                <a:latin typeface="Times New Roman" pitchFamily="18" charset="0"/>
              </a:rPr>
              <a:t>alkalophiles</a:t>
            </a:r>
            <a:r>
              <a:rPr lang="en-US" b="1">
                <a:latin typeface="Times New Roman" pitchFamily="18" charset="0"/>
              </a:rPr>
              <a:t> – optimum in pH range 8.5-11</a:t>
            </a:r>
            <a:br>
              <a:rPr lang="en-US" b="1">
                <a:latin typeface="Times New Roman" pitchFamily="18" charset="0"/>
              </a:rPr>
            </a:br>
            <a:r>
              <a:rPr lang="en-US" b="1">
                <a:latin typeface="Times New Roman" pitchFamily="18" charset="0"/>
              </a:rPr>
              <a:t>	     </a:t>
            </a:r>
          </a:p>
          <a:p>
            <a:pPr eaLnBrk="1" hangingPunct="1">
              <a:spcBef>
                <a:spcPct val="50000"/>
              </a:spcBef>
            </a:pPr>
            <a:r>
              <a:rPr lang="en-US" b="1">
                <a:latin typeface="Times New Roman" pitchFamily="18" charset="0"/>
              </a:rPr>
              <a:t>	lactic acid bacteria – 4-7</a:t>
            </a:r>
            <a:br>
              <a:rPr lang="en-US" b="1">
                <a:latin typeface="Times New Roman" pitchFamily="18" charset="0"/>
              </a:rPr>
            </a:br>
            <a:r>
              <a:rPr lang="en-US" b="1">
                <a:latin typeface="Times New Roman" pitchFamily="18" charset="0"/>
              </a:rPr>
              <a:t>	</a:t>
            </a:r>
            <a:r>
              <a:rPr lang="en-US" b="1" i="1">
                <a:latin typeface="Times New Roman" pitchFamily="18" charset="0"/>
              </a:rPr>
              <a:t>Thiobacillus thiooxidans</a:t>
            </a:r>
            <a:r>
              <a:rPr lang="en-US" b="1">
                <a:latin typeface="Times New Roman" pitchFamily="18" charset="0"/>
              </a:rPr>
              <a:t> – 2.2-2.8</a:t>
            </a:r>
            <a:br>
              <a:rPr lang="en-US" b="1">
                <a:latin typeface="Times New Roman" pitchFamily="18" charset="0"/>
              </a:rPr>
            </a:br>
            <a:r>
              <a:rPr lang="en-US" b="1">
                <a:latin typeface="Times New Roman" pitchFamily="18" charset="0"/>
              </a:rPr>
              <a:t>             fungi – 4-6</a:t>
            </a:r>
          </a:p>
          <a:p>
            <a:pPr eaLnBrk="1" hangingPunct="1">
              <a:spcBef>
                <a:spcPct val="50000"/>
              </a:spcBef>
            </a:pPr>
            <a:r>
              <a:rPr lang="en-US" b="1">
                <a:latin typeface="Times New Roman" pitchFamily="18" charset="0"/>
              </a:rPr>
              <a:t>	internal pH regulated by </a:t>
            </a:r>
            <a:r>
              <a:rPr lang="en-US" b="1">
                <a:solidFill>
                  <a:schemeClr val="folHlink"/>
                </a:solidFill>
                <a:latin typeface="Times New Roman" pitchFamily="18" charset="0"/>
              </a:rPr>
              <a:t>BUFFERS</a:t>
            </a:r>
            <a:r>
              <a:rPr lang="en-US" b="1">
                <a:latin typeface="Times New Roman" pitchFamily="18" charset="0"/>
              </a:rPr>
              <a:t> and near neutral</a:t>
            </a:r>
            <a:br>
              <a:rPr lang="en-US" b="1">
                <a:latin typeface="Times New Roman" pitchFamily="18" charset="0"/>
              </a:rPr>
            </a:br>
            <a:r>
              <a:rPr lang="en-US" b="1">
                <a:latin typeface="Times New Roman" pitchFamily="18" charset="0"/>
              </a:rPr>
              <a:t>	     adjusted with ion pumps</a:t>
            </a:r>
          </a:p>
          <a:p>
            <a:pPr eaLnBrk="1" hangingPunct="1">
              <a:spcBef>
                <a:spcPct val="50000"/>
              </a:spcBef>
            </a:pPr>
            <a:r>
              <a:rPr lang="en-US" b="1">
                <a:latin typeface="Times New Roman" pitchFamily="18" charset="0"/>
              </a:rPr>
              <a:t>	Human blood and tissues has pH 7.2</a:t>
            </a:r>
            <a:r>
              <a:rPr lang="en-US" b="1" u="sng">
                <a:latin typeface="Times New Roman" pitchFamily="18" charset="0"/>
              </a:rPr>
              <a:t>+</a:t>
            </a:r>
            <a:r>
              <a:rPr lang="en-US" b="1">
                <a:latin typeface="Times New Roman" pitchFamily="18" charset="0"/>
              </a:rPr>
              <a:t>0.2</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098E95EC-DAA4-4BFC-B57A-03E1C7AAB160}" type="slidenum">
              <a:rPr lang="ar-SA"/>
              <a:pPr/>
              <a:t>58</a:t>
            </a:fld>
            <a:endParaRPr lang="en-US"/>
          </a:p>
        </p:txBody>
      </p:sp>
      <p:sp>
        <p:nvSpPr>
          <p:cNvPr id="98306" name="Text Box 2"/>
          <p:cNvSpPr txBox="1">
            <a:spLocks noChangeArrowheads="1"/>
          </p:cNvSpPr>
          <p:nvPr/>
        </p:nvSpPr>
        <p:spPr bwMode="auto">
          <a:xfrm>
            <a:off x="304800" y="228600"/>
            <a:ext cx="8229600" cy="3560763"/>
          </a:xfrm>
          <a:prstGeom prst="rect">
            <a:avLst/>
          </a:prstGeom>
          <a:noFill/>
          <a:ln w="9525">
            <a:noFill/>
            <a:miter lim="800000"/>
            <a:headEnd/>
            <a:tailEnd/>
          </a:ln>
          <a:effectLst/>
        </p:spPr>
        <p:txBody>
          <a:bodyPr>
            <a:spAutoFit/>
          </a:bodyPr>
          <a:lstStyle/>
          <a:p>
            <a:pPr eaLnBrk="1" hangingPunct="1">
              <a:spcBef>
                <a:spcPct val="50000"/>
              </a:spcBef>
            </a:pPr>
            <a:r>
              <a:rPr lang="en-US" b="1" dirty="0">
                <a:latin typeface="Times New Roman" pitchFamily="18" charset="0"/>
              </a:rPr>
              <a:t>Environmental factors and growth</a:t>
            </a:r>
          </a:p>
          <a:p>
            <a:pPr eaLnBrk="1" hangingPunct="1">
              <a:spcBef>
                <a:spcPct val="50000"/>
              </a:spcBef>
            </a:pPr>
            <a:r>
              <a:rPr lang="en-US" b="1" dirty="0">
                <a:latin typeface="Times New Roman" pitchFamily="18" charset="0"/>
              </a:rPr>
              <a:t>     1. Osmotic Effect and  water activity</a:t>
            </a:r>
            <a:br>
              <a:rPr lang="en-US" b="1" dirty="0">
                <a:latin typeface="Times New Roman" pitchFamily="18" charset="0"/>
              </a:rPr>
            </a:br>
            <a:r>
              <a:rPr lang="en-US" b="1" dirty="0">
                <a:latin typeface="Times New Roman" pitchFamily="18" charset="0"/>
              </a:rPr>
              <a:t>	organisms which thrive in high solute – </a:t>
            </a:r>
            <a:r>
              <a:rPr lang="en-US" b="1" dirty="0" err="1">
                <a:latin typeface="Times New Roman" pitchFamily="18" charset="0"/>
              </a:rPr>
              <a:t>osmophiles</a:t>
            </a:r>
            <a:r>
              <a:rPr lang="en-US" b="1" dirty="0">
                <a:latin typeface="Times New Roman" pitchFamily="18" charset="0"/>
              </a:rPr>
              <a:t> </a:t>
            </a:r>
            <a:br>
              <a:rPr lang="en-US" b="1" dirty="0">
                <a:latin typeface="Times New Roman" pitchFamily="18" charset="0"/>
              </a:rPr>
            </a:br>
            <a:r>
              <a:rPr lang="en-US" b="1" dirty="0">
                <a:latin typeface="Times New Roman" pitchFamily="18" charset="0"/>
              </a:rPr>
              <a:t>	organisms which tolerate high solute – osmotolerant </a:t>
            </a:r>
          </a:p>
          <a:p>
            <a:pPr eaLnBrk="1" hangingPunct="1">
              <a:spcBef>
                <a:spcPct val="50000"/>
              </a:spcBef>
            </a:pPr>
            <a:r>
              <a:rPr lang="en-US" b="1" dirty="0">
                <a:latin typeface="Times New Roman" pitchFamily="18" charset="0"/>
              </a:rPr>
              <a:t>	organisms which thrive in high salt – halophiles </a:t>
            </a:r>
            <a:br>
              <a:rPr lang="en-US" b="1" dirty="0">
                <a:latin typeface="Times New Roman" pitchFamily="18" charset="0"/>
              </a:rPr>
            </a:br>
            <a:r>
              <a:rPr lang="en-US" b="1" dirty="0">
                <a:latin typeface="Times New Roman" pitchFamily="18" charset="0"/>
              </a:rPr>
              <a:t>	organisms which tolerate high salt – halotolerant </a:t>
            </a:r>
          </a:p>
          <a:p>
            <a:pPr eaLnBrk="1" hangingPunct="1">
              <a:spcBef>
                <a:spcPct val="50000"/>
              </a:spcBef>
            </a:pPr>
            <a:r>
              <a:rPr lang="en-US" b="1" dirty="0">
                <a:latin typeface="Times New Roman" pitchFamily="18" charset="0"/>
              </a:rPr>
              <a:t>	organisms which thrive in high pressure – </a:t>
            </a:r>
            <a:r>
              <a:rPr lang="en-US" b="1" dirty="0" err="1">
                <a:latin typeface="Times New Roman" pitchFamily="18" charset="0"/>
              </a:rPr>
              <a:t>barophiles</a:t>
            </a:r>
            <a:r>
              <a:rPr lang="en-US" b="1" dirty="0">
                <a:latin typeface="Times New Roman" pitchFamily="18" charset="0"/>
              </a:rPr>
              <a:t/>
            </a:r>
            <a:br>
              <a:rPr lang="en-US" b="1" dirty="0">
                <a:latin typeface="Times New Roman" pitchFamily="18" charset="0"/>
              </a:rPr>
            </a:br>
            <a:r>
              <a:rPr lang="en-US" b="1" dirty="0">
                <a:latin typeface="Times New Roman" pitchFamily="18" charset="0"/>
              </a:rPr>
              <a:t>	organisms which tolerate high pressure – </a:t>
            </a:r>
            <a:r>
              <a:rPr lang="en-US" b="1" dirty="0" err="1">
                <a:latin typeface="Times New Roman" pitchFamily="18" charset="0"/>
              </a:rPr>
              <a:t>barotolerant</a:t>
            </a:r>
            <a:r>
              <a:rPr lang="en-US" b="1" dirty="0">
                <a:latin typeface="Times New Roman" pitchFamily="18" charset="0"/>
              </a:rPr>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2BC5D00-5A3B-4D0E-ACF6-7E9E2068B17F}" type="slidenum">
              <a:rPr lang="ar-SA"/>
              <a:pPr/>
              <a:t>59</a:t>
            </a:fld>
            <a:endParaRPr lang="en-US"/>
          </a:p>
        </p:txBody>
      </p:sp>
      <p:sp>
        <p:nvSpPr>
          <p:cNvPr id="100354" name="Rectangle 2"/>
          <p:cNvSpPr>
            <a:spLocks noGrp="1" noChangeArrowheads="1"/>
          </p:cNvSpPr>
          <p:nvPr>
            <p:ph type="title"/>
          </p:nvPr>
        </p:nvSpPr>
        <p:spPr>
          <a:xfrm>
            <a:off x="457200" y="381000"/>
            <a:ext cx="6889750" cy="533400"/>
          </a:xfrm>
        </p:spPr>
        <p:txBody>
          <a:bodyPr>
            <a:normAutofit fontScale="90000"/>
          </a:bodyPr>
          <a:lstStyle/>
          <a:p>
            <a:r>
              <a:rPr lang="en-US" sz="3600"/>
              <a:t>Microbial Nutrition</a:t>
            </a:r>
          </a:p>
        </p:txBody>
      </p:sp>
      <p:sp>
        <p:nvSpPr>
          <p:cNvPr id="100355" name="Rectangle 3"/>
          <p:cNvSpPr>
            <a:spLocks noGrp="1" noChangeArrowheads="1"/>
          </p:cNvSpPr>
          <p:nvPr>
            <p:ph type="body" idx="1"/>
          </p:nvPr>
        </p:nvSpPr>
        <p:spPr>
          <a:xfrm>
            <a:off x="381000" y="1295400"/>
            <a:ext cx="8439150" cy="4572000"/>
          </a:xfrm>
        </p:spPr>
        <p:txBody>
          <a:bodyPr/>
          <a:lstStyle/>
          <a:p>
            <a:pPr>
              <a:lnSpc>
                <a:spcPct val="90000"/>
              </a:lnSpc>
            </a:pPr>
            <a:r>
              <a:rPr lang="en-US" sz="2800">
                <a:cs typeface="Times New Roman" pitchFamily="18" charset="0"/>
              </a:rPr>
              <a:t>Why is nutrition important?</a:t>
            </a:r>
          </a:p>
          <a:p>
            <a:pPr>
              <a:lnSpc>
                <a:spcPct val="90000"/>
              </a:lnSpc>
            </a:pPr>
            <a:endParaRPr lang="en-US" sz="2800">
              <a:cs typeface="Times New Roman" pitchFamily="18" charset="0"/>
            </a:endParaRPr>
          </a:p>
          <a:p>
            <a:pPr lvl="1">
              <a:lnSpc>
                <a:spcPct val="90000"/>
              </a:lnSpc>
            </a:pPr>
            <a:r>
              <a:rPr lang="en-US">
                <a:cs typeface="Times New Roman" pitchFamily="18" charset="0"/>
              </a:rPr>
              <a:t>The hundreds of chemical compounds present inside a living cell are formed from nutrients. </a:t>
            </a:r>
          </a:p>
          <a:p>
            <a:pPr lvl="1">
              <a:lnSpc>
                <a:spcPct val="90000"/>
              </a:lnSpc>
            </a:pPr>
            <a:endParaRPr lang="en-US">
              <a:cs typeface="Times New Roman" pitchFamily="18" charset="0"/>
            </a:endParaRPr>
          </a:p>
          <a:p>
            <a:pPr>
              <a:lnSpc>
                <a:spcPct val="90000"/>
              </a:lnSpc>
            </a:pPr>
            <a:r>
              <a:rPr lang="en-US" sz="2800" b="1">
                <a:solidFill>
                  <a:schemeClr val="folHlink"/>
                </a:solidFill>
                <a:cs typeface="Times New Roman" pitchFamily="18" charset="0"/>
              </a:rPr>
              <a:t>Macronutrients</a:t>
            </a:r>
            <a:r>
              <a:rPr lang="en-US" sz="2800" b="1">
                <a:cs typeface="Times New Roman" pitchFamily="18" charset="0"/>
              </a:rPr>
              <a:t> :</a:t>
            </a:r>
            <a:r>
              <a:rPr lang="en-US" sz="2800">
                <a:cs typeface="Times New Roman" pitchFamily="18" charset="0"/>
              </a:rPr>
              <a:t> </a:t>
            </a:r>
            <a:r>
              <a:rPr lang="en-US" sz="2800"/>
              <a:t>elements required in fairly large amounts </a:t>
            </a:r>
            <a:endParaRPr lang="en-US" sz="2800">
              <a:cs typeface="Times New Roman" pitchFamily="18" charset="0"/>
            </a:endParaRPr>
          </a:p>
          <a:p>
            <a:pPr>
              <a:lnSpc>
                <a:spcPct val="90000"/>
              </a:lnSpc>
            </a:pPr>
            <a:r>
              <a:rPr lang="en-US" sz="2800" b="1">
                <a:solidFill>
                  <a:schemeClr val="folHlink"/>
                </a:solidFill>
              </a:rPr>
              <a:t>Micronutrients</a:t>
            </a:r>
            <a:r>
              <a:rPr lang="en-US" sz="2800" b="1"/>
              <a:t> : </a:t>
            </a:r>
            <a:r>
              <a:rPr lang="en-US" sz="2800"/>
              <a:t>metals and organic compounds needed in very small amounts </a:t>
            </a:r>
            <a:endParaRPr lang="en-US" sz="280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dissolve">
                                      <p:cBhvr>
                                        <p:cTn id="7" dur="500"/>
                                        <p:tgtEl>
                                          <p:spTgt spid="100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355">
                                            <p:txEl>
                                              <p:pRg st="2" end="2"/>
                                            </p:txEl>
                                          </p:spTgt>
                                        </p:tgtEl>
                                        <p:attrNameLst>
                                          <p:attrName>style.visibility</p:attrName>
                                        </p:attrNameLst>
                                      </p:cBhvr>
                                      <p:to>
                                        <p:strVal val="visible"/>
                                      </p:to>
                                    </p:set>
                                    <p:animEffect transition="in" filter="dissolve">
                                      <p:cBhvr>
                                        <p:cTn id="12" dur="500"/>
                                        <p:tgtEl>
                                          <p:spTgt spid="1003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0355">
                                            <p:txEl>
                                              <p:pRg st="4" end="4"/>
                                            </p:txEl>
                                          </p:spTgt>
                                        </p:tgtEl>
                                        <p:attrNameLst>
                                          <p:attrName>style.visibility</p:attrName>
                                        </p:attrNameLst>
                                      </p:cBhvr>
                                      <p:to>
                                        <p:strVal val="visible"/>
                                      </p:to>
                                    </p:set>
                                    <p:animEffect transition="in" filter="dissolve">
                                      <p:cBhvr>
                                        <p:cTn id="17" dur="500"/>
                                        <p:tgtEl>
                                          <p:spTgt spid="10035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0355">
                                            <p:txEl>
                                              <p:pRg st="5" end="5"/>
                                            </p:txEl>
                                          </p:spTgt>
                                        </p:tgtEl>
                                        <p:attrNameLst>
                                          <p:attrName>style.visibility</p:attrName>
                                        </p:attrNameLst>
                                      </p:cBhvr>
                                      <p:to>
                                        <p:strVal val="visible"/>
                                      </p:to>
                                    </p:set>
                                    <p:animEffect transition="in" filter="dissolve">
                                      <p:cBhvr>
                                        <p:cTn id="22" dur="500"/>
                                        <p:tgtEl>
                                          <p:spTgt spid="100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Related image"/>
          <p:cNvPicPr>
            <a:picLocks noChangeAspect="1" noChangeArrowheads="1"/>
          </p:cNvPicPr>
          <p:nvPr/>
        </p:nvPicPr>
        <p:blipFill>
          <a:blip r:embed="rId2" cstate="print"/>
          <a:srcRect t="10256"/>
          <a:stretch>
            <a:fillRect/>
          </a:stretch>
        </p:blipFill>
        <p:spPr bwMode="auto">
          <a:xfrm>
            <a:off x="685800" y="685800"/>
            <a:ext cx="8015369" cy="5394960"/>
          </a:xfrm>
          <a:prstGeom prst="rect">
            <a:avLst/>
          </a:prstGeom>
          <a:noFill/>
        </p:spPr>
      </p:pic>
    </p:spTree>
    <p:extLst>
      <p:ext uri="{BB962C8B-B14F-4D97-AF65-F5344CB8AC3E}">
        <p14:creationId xmlns:p14="http://schemas.microsoft.com/office/powerpoint/2010/main" val="23429367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680E3BC-EF85-4D20-A8AB-9584BE226E76}" type="slidenum">
              <a:rPr lang="ar-SA"/>
              <a:pPr/>
              <a:t>60</a:t>
            </a:fld>
            <a:endParaRPr lang="en-US"/>
          </a:p>
        </p:txBody>
      </p:sp>
      <p:sp>
        <p:nvSpPr>
          <p:cNvPr id="102402" name="Rectangle 2"/>
          <p:cNvSpPr>
            <a:spLocks noGrp="1" noChangeArrowheads="1"/>
          </p:cNvSpPr>
          <p:nvPr>
            <p:ph type="title"/>
          </p:nvPr>
        </p:nvSpPr>
        <p:spPr/>
        <p:txBody>
          <a:bodyPr/>
          <a:lstStyle/>
          <a:p>
            <a:r>
              <a:rPr lang="en-US" sz="3600"/>
              <a:t>Main Macronutrients</a:t>
            </a:r>
          </a:p>
        </p:txBody>
      </p:sp>
      <p:sp>
        <p:nvSpPr>
          <p:cNvPr id="102403" name="Rectangle 3"/>
          <p:cNvSpPr>
            <a:spLocks noGrp="1" noChangeArrowheads="1"/>
          </p:cNvSpPr>
          <p:nvPr>
            <p:ph type="body" idx="1"/>
          </p:nvPr>
        </p:nvSpPr>
        <p:spPr>
          <a:xfrm>
            <a:off x="609600" y="1628775"/>
            <a:ext cx="8534400" cy="5229225"/>
          </a:xfrm>
          <a:solidFill>
            <a:schemeClr val="bg1"/>
          </a:solidFill>
        </p:spPr>
        <p:txBody>
          <a:bodyPr/>
          <a:lstStyle/>
          <a:p>
            <a:pPr>
              <a:lnSpc>
                <a:spcPct val="120000"/>
              </a:lnSpc>
            </a:pPr>
            <a:r>
              <a:rPr lang="en-US" sz="2800"/>
              <a:t>Carbon (C, 50% of dry weight) and nitrogen (N, 12% of dry weight)</a:t>
            </a:r>
          </a:p>
          <a:p>
            <a:pPr>
              <a:lnSpc>
                <a:spcPct val="120000"/>
              </a:lnSpc>
            </a:pPr>
            <a:r>
              <a:rPr lang="en-US" sz="2800" b="1">
                <a:solidFill>
                  <a:schemeClr val="folHlink"/>
                </a:solidFill>
                <a:cs typeface="Times New Roman" pitchFamily="18" charset="0"/>
              </a:rPr>
              <a:t>Autotrophs</a:t>
            </a:r>
            <a:r>
              <a:rPr lang="en-US" sz="2800">
                <a:cs typeface="Times New Roman" pitchFamily="18" charset="0"/>
              </a:rPr>
              <a:t> are able to build all of their cellular </a:t>
            </a:r>
            <a:r>
              <a:rPr lang="en-US" sz="2800">
                <a:solidFill>
                  <a:schemeClr val="folHlink"/>
                </a:solidFill>
                <a:cs typeface="Times New Roman" pitchFamily="18" charset="0"/>
              </a:rPr>
              <a:t>organic molecules from carbon dioxide</a:t>
            </a:r>
          </a:p>
          <a:p>
            <a:pPr>
              <a:lnSpc>
                <a:spcPct val="120000"/>
              </a:lnSpc>
            </a:pPr>
            <a:r>
              <a:rPr lang="en-US" sz="2800">
                <a:cs typeface="Times New Roman" pitchFamily="18" charset="0"/>
              </a:rPr>
              <a:t>Nitrogen mainly incorporated in proteins, nucleic acids</a:t>
            </a:r>
          </a:p>
          <a:p>
            <a:pPr>
              <a:lnSpc>
                <a:spcPct val="120000"/>
              </a:lnSpc>
            </a:pPr>
            <a:r>
              <a:rPr lang="en-US" sz="2800">
                <a:cs typeface="Times New Roman" pitchFamily="18" charset="0"/>
              </a:rPr>
              <a:t>Most Bacteria can use Ammonia -NH</a:t>
            </a:r>
            <a:r>
              <a:rPr lang="en-US" sz="2800" baseline="-25000">
                <a:cs typeface="Times New Roman" pitchFamily="18" charset="0"/>
              </a:rPr>
              <a:t>3   </a:t>
            </a:r>
            <a:r>
              <a:rPr lang="en-US" sz="2800">
                <a:cs typeface="Times New Roman" pitchFamily="18" charset="0"/>
              </a:rPr>
              <a:t>and many can also use  NO</a:t>
            </a:r>
            <a:r>
              <a:rPr lang="en-US" sz="2800" baseline="-25000">
                <a:cs typeface="Times New Roman" pitchFamily="18" charset="0"/>
              </a:rPr>
              <a:t>3</a:t>
            </a:r>
            <a:r>
              <a:rPr lang="en-US" sz="2800">
                <a:cs typeface="Times New Roman" pitchFamily="18" charset="0"/>
              </a:rPr>
              <a:t>-</a:t>
            </a:r>
          </a:p>
          <a:p>
            <a:pPr>
              <a:lnSpc>
                <a:spcPct val="120000"/>
              </a:lnSpc>
            </a:pPr>
            <a:r>
              <a:rPr lang="en-US" sz="2800">
                <a:cs typeface="Times New Roman" pitchFamily="18" charset="0"/>
              </a:rPr>
              <a:t>Nitrogen fixers can utilize atmospheric nitrogen (N</a:t>
            </a:r>
            <a:r>
              <a:rPr lang="en-US" sz="2800" baseline="-25000">
                <a:cs typeface="Times New Roman" pitchFamily="18" charset="0"/>
              </a:rPr>
              <a:t>2</a:t>
            </a:r>
            <a:r>
              <a:rPr lang="en-US" sz="2800">
                <a:cs typeface="Times New Roman" pitchFamily="18" charset="0"/>
              </a:rPr>
              <a:t>)</a:t>
            </a:r>
          </a:p>
          <a:p>
            <a:pPr>
              <a:lnSpc>
                <a:spcPct val="120000"/>
              </a:lnSpc>
              <a:buFontTx/>
              <a:buNone/>
            </a:pPr>
            <a:endParaRPr lang="en-US" sz="280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3">
                                            <p:bg/>
                                          </p:spTgt>
                                        </p:tgtEl>
                                        <p:attrNameLst>
                                          <p:attrName>style.visibility</p:attrName>
                                        </p:attrNameLst>
                                      </p:cBhvr>
                                      <p:to>
                                        <p:strVal val="visible"/>
                                      </p:to>
                                    </p:set>
                                    <p:animEffect transition="in" filter="dissolve">
                                      <p:cBhvr>
                                        <p:cTn id="7" dur="500"/>
                                        <p:tgtEl>
                                          <p:spTgt spid="10240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03">
                                            <p:txEl>
                                              <p:pRg st="0" end="0"/>
                                            </p:txEl>
                                          </p:spTgt>
                                        </p:tgtEl>
                                        <p:attrNameLst>
                                          <p:attrName>style.visibility</p:attrName>
                                        </p:attrNameLst>
                                      </p:cBhvr>
                                      <p:to>
                                        <p:strVal val="visible"/>
                                      </p:to>
                                    </p:set>
                                    <p:animEffect transition="in" filter="dissolve">
                                      <p:cBhvr>
                                        <p:cTn id="12" dur="500"/>
                                        <p:tgtEl>
                                          <p:spTgt spid="1024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03">
                                            <p:txEl>
                                              <p:pRg st="1" end="1"/>
                                            </p:txEl>
                                          </p:spTgt>
                                        </p:tgtEl>
                                        <p:attrNameLst>
                                          <p:attrName>style.visibility</p:attrName>
                                        </p:attrNameLst>
                                      </p:cBhvr>
                                      <p:to>
                                        <p:strVal val="visible"/>
                                      </p:to>
                                    </p:set>
                                    <p:animEffect transition="in" filter="dissolve">
                                      <p:cBhvr>
                                        <p:cTn id="17" dur="500"/>
                                        <p:tgtEl>
                                          <p:spTgt spid="1024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03">
                                            <p:txEl>
                                              <p:pRg st="2" end="2"/>
                                            </p:txEl>
                                          </p:spTgt>
                                        </p:tgtEl>
                                        <p:attrNameLst>
                                          <p:attrName>style.visibility</p:attrName>
                                        </p:attrNameLst>
                                      </p:cBhvr>
                                      <p:to>
                                        <p:strVal val="visible"/>
                                      </p:to>
                                    </p:set>
                                    <p:animEffect transition="in" filter="dissolve">
                                      <p:cBhvr>
                                        <p:cTn id="22" dur="500"/>
                                        <p:tgtEl>
                                          <p:spTgt spid="1024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2403">
                                            <p:txEl>
                                              <p:pRg st="3" end="3"/>
                                            </p:txEl>
                                          </p:spTgt>
                                        </p:tgtEl>
                                        <p:attrNameLst>
                                          <p:attrName>style.visibility</p:attrName>
                                        </p:attrNameLst>
                                      </p:cBhvr>
                                      <p:to>
                                        <p:strVal val="visible"/>
                                      </p:to>
                                    </p:set>
                                    <p:animEffect transition="in" filter="dissolve">
                                      <p:cBhvr>
                                        <p:cTn id="27" dur="500"/>
                                        <p:tgtEl>
                                          <p:spTgt spid="1024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403">
                                            <p:txEl>
                                              <p:pRg st="4" end="4"/>
                                            </p:txEl>
                                          </p:spTgt>
                                        </p:tgtEl>
                                        <p:attrNameLst>
                                          <p:attrName>style.visibility</p:attrName>
                                        </p:attrNameLst>
                                      </p:cBhvr>
                                      <p:to>
                                        <p:strVal val="visible"/>
                                      </p:to>
                                    </p:set>
                                    <p:animEffect transition="in" filter="dissolve">
                                      <p:cBhvr>
                                        <p:cTn id="32" dur="500"/>
                                        <p:tgtEl>
                                          <p:spTgt spid="10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CF7479B-33B7-464E-AA6B-99A3B444D8A3}" type="slidenum">
              <a:rPr lang="ar-SA"/>
              <a:pPr/>
              <a:t>61</a:t>
            </a:fld>
            <a:endParaRPr lang="en-US"/>
          </a:p>
        </p:txBody>
      </p:sp>
      <p:sp>
        <p:nvSpPr>
          <p:cNvPr id="128002" name="Rectangle 2"/>
          <p:cNvSpPr>
            <a:spLocks noGrp="1" noChangeArrowheads="1"/>
          </p:cNvSpPr>
          <p:nvPr>
            <p:ph type="title"/>
          </p:nvPr>
        </p:nvSpPr>
        <p:spPr/>
        <p:txBody>
          <a:bodyPr/>
          <a:lstStyle/>
          <a:p>
            <a:r>
              <a:rPr lang="en-US" sz="3200"/>
              <a:t>Microbial growth requirements</a:t>
            </a:r>
            <a:endParaRPr lang="en-US"/>
          </a:p>
        </p:txBody>
      </p:sp>
      <p:sp>
        <p:nvSpPr>
          <p:cNvPr id="128003" name="Rectangle 3"/>
          <p:cNvSpPr>
            <a:spLocks noGrp="1" noChangeArrowheads="1"/>
          </p:cNvSpPr>
          <p:nvPr>
            <p:ph type="body" idx="1"/>
          </p:nvPr>
        </p:nvSpPr>
        <p:spPr/>
        <p:txBody>
          <a:bodyPr/>
          <a:lstStyle/>
          <a:p>
            <a:r>
              <a:rPr lang="en-US"/>
              <a:t>Source of </a:t>
            </a:r>
            <a:r>
              <a:rPr lang="en-US">
                <a:solidFill>
                  <a:schemeClr val="folHlink"/>
                </a:solidFill>
              </a:rPr>
              <a:t>carbon</a:t>
            </a:r>
            <a:r>
              <a:rPr lang="en-US"/>
              <a:t> for basic structures</a:t>
            </a:r>
          </a:p>
          <a:p>
            <a:r>
              <a:rPr lang="en-US"/>
              <a:t>Source of </a:t>
            </a:r>
            <a:r>
              <a:rPr lang="en-US">
                <a:solidFill>
                  <a:schemeClr val="folHlink"/>
                </a:solidFill>
              </a:rPr>
              <a:t>cellular energy</a:t>
            </a:r>
            <a:r>
              <a:rPr lang="en-US"/>
              <a:t> (ATP or related compounds) to drive metabolic reactions</a:t>
            </a:r>
          </a:p>
          <a:p>
            <a:r>
              <a:rPr lang="en-US"/>
              <a:t>Source of </a:t>
            </a:r>
            <a:r>
              <a:rPr lang="en-US">
                <a:solidFill>
                  <a:schemeClr val="folHlink"/>
                </a:solidFill>
              </a:rPr>
              <a:t>high energy electrons/H</a:t>
            </a:r>
            <a:r>
              <a:rPr lang="en-US"/>
              <a:t>, </a:t>
            </a:r>
            <a:r>
              <a:rPr lang="en-US">
                <a:solidFill>
                  <a:schemeClr val="folHlink"/>
                </a:solidFill>
              </a:rPr>
              <a:t>reducing power</a:t>
            </a:r>
            <a:r>
              <a:rPr lang="en-US"/>
              <a:t>, typically in form of NADH/NADPH</a:t>
            </a:r>
          </a:p>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251F50D-6FF3-40CC-A9F6-8B9EB5229A59}" type="slidenum">
              <a:rPr lang="ar-SA"/>
              <a:pPr/>
              <a:t>62</a:t>
            </a:fld>
            <a:endParaRPr lang="en-US"/>
          </a:p>
        </p:txBody>
      </p:sp>
      <p:sp>
        <p:nvSpPr>
          <p:cNvPr id="123906" name="Rectangle 2"/>
          <p:cNvSpPr>
            <a:spLocks noGrp="1" noChangeArrowheads="1"/>
          </p:cNvSpPr>
          <p:nvPr>
            <p:ph type="title"/>
          </p:nvPr>
        </p:nvSpPr>
        <p:spPr>
          <a:xfrm>
            <a:off x="685800" y="0"/>
            <a:ext cx="7772400" cy="1143000"/>
          </a:xfrm>
        </p:spPr>
        <p:txBody>
          <a:bodyPr/>
          <a:lstStyle/>
          <a:p>
            <a:r>
              <a:rPr lang="en-US" sz="3200"/>
              <a:t>Classification of organisms based on sources of C and energy used</a:t>
            </a:r>
            <a:endParaRPr lang="en-US"/>
          </a:p>
        </p:txBody>
      </p:sp>
      <p:pic>
        <p:nvPicPr>
          <p:cNvPr id="123907" name="Picture 3"/>
          <p:cNvPicPr>
            <a:picLocks noGrp="1" noChangeAspect="1" noChangeArrowheads="1"/>
          </p:cNvPicPr>
          <p:nvPr>
            <p:ph idx="1"/>
          </p:nvPr>
        </p:nvPicPr>
        <p:blipFill>
          <a:blip r:embed="rId2" cstate="print"/>
          <a:srcRect/>
          <a:stretch>
            <a:fillRect/>
          </a:stretch>
        </p:blipFill>
        <p:spPr>
          <a:xfrm>
            <a:off x="914400" y="1371600"/>
            <a:ext cx="7696200" cy="5486400"/>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7E2C1EE-D36D-4274-9026-C395AA69683D}" type="slidenum">
              <a:rPr lang="ar-SA"/>
              <a:pPr/>
              <a:t>63</a:t>
            </a:fld>
            <a:endParaRPr lang="en-US"/>
          </a:p>
        </p:txBody>
      </p:sp>
      <p:sp>
        <p:nvSpPr>
          <p:cNvPr id="149506" name="Rectangle 2"/>
          <p:cNvSpPr>
            <a:spLocks noGrp="1" noChangeArrowheads="1"/>
          </p:cNvSpPr>
          <p:nvPr>
            <p:ph type="title"/>
          </p:nvPr>
        </p:nvSpPr>
        <p:spPr>
          <a:xfrm>
            <a:off x="685800" y="0"/>
            <a:ext cx="7772400" cy="685800"/>
          </a:xfrm>
        </p:spPr>
        <p:txBody>
          <a:bodyPr/>
          <a:lstStyle/>
          <a:p>
            <a:r>
              <a:rPr lang="en-US" sz="3200"/>
              <a:t>Nitrogen requirements</a:t>
            </a:r>
            <a:endParaRPr lang="en-US"/>
          </a:p>
        </p:txBody>
      </p:sp>
      <p:sp>
        <p:nvSpPr>
          <p:cNvPr id="149507" name="Rectangle 3"/>
          <p:cNvSpPr>
            <a:spLocks noGrp="1" noChangeArrowheads="1"/>
          </p:cNvSpPr>
          <p:nvPr>
            <p:ph type="body" idx="1"/>
          </p:nvPr>
        </p:nvSpPr>
        <p:spPr>
          <a:xfrm>
            <a:off x="685800" y="1066800"/>
            <a:ext cx="7772400" cy="5029200"/>
          </a:xfrm>
        </p:spPr>
        <p:txBody>
          <a:bodyPr/>
          <a:lstStyle/>
          <a:p>
            <a:r>
              <a:rPr lang="en-US"/>
              <a:t>Although many biological components within living organisms contain N, and N</a:t>
            </a:r>
            <a:r>
              <a:rPr lang="en-US" baseline="-25000"/>
              <a:t>2</a:t>
            </a:r>
            <a:r>
              <a:rPr lang="en-US"/>
              <a:t> is the most abundant component of air, </a:t>
            </a:r>
            <a:r>
              <a:rPr lang="en-US">
                <a:solidFill>
                  <a:schemeClr val="folHlink"/>
                </a:solidFill>
              </a:rPr>
              <a:t>very few organisms can “fix” or utilize N</a:t>
            </a:r>
            <a:r>
              <a:rPr lang="en-US" baseline="-25000">
                <a:solidFill>
                  <a:schemeClr val="folHlink"/>
                </a:solidFill>
              </a:rPr>
              <a:t>2  </a:t>
            </a:r>
            <a:r>
              <a:rPr lang="en-US">
                <a:solidFill>
                  <a:schemeClr val="folHlink"/>
                </a:solidFill>
              </a:rPr>
              <a:t>by converting it to NH</a:t>
            </a:r>
            <a:r>
              <a:rPr lang="en-US" baseline="-25000">
                <a:solidFill>
                  <a:schemeClr val="folHlink"/>
                </a:solidFill>
              </a:rPr>
              <a:t>3</a:t>
            </a:r>
            <a:endParaRPr lang="en-US">
              <a:solidFill>
                <a:schemeClr val="folHlink"/>
              </a:solidFill>
            </a:endParaRPr>
          </a:p>
          <a:p>
            <a:r>
              <a:rPr lang="en-US"/>
              <a:t>N is often growth limiting as organisms must find source as </a:t>
            </a:r>
            <a:r>
              <a:rPr lang="en-US">
                <a:solidFill>
                  <a:schemeClr val="folHlink"/>
                </a:solidFill>
              </a:rPr>
              <a:t>NH</a:t>
            </a:r>
            <a:r>
              <a:rPr lang="en-US" baseline="-25000">
                <a:solidFill>
                  <a:schemeClr val="folHlink"/>
                </a:solidFill>
              </a:rPr>
              <a:t>4</a:t>
            </a:r>
            <a:r>
              <a:rPr lang="en-US" baseline="30000">
                <a:solidFill>
                  <a:schemeClr val="folHlink"/>
                </a:solidFill>
              </a:rPr>
              <a:t>+</a:t>
            </a:r>
            <a:r>
              <a:rPr lang="en-US">
                <a:solidFill>
                  <a:schemeClr val="folHlink"/>
                </a:solidFill>
              </a:rPr>
              <a:t> for biosynthesis</a:t>
            </a:r>
          </a:p>
          <a:p>
            <a:r>
              <a:rPr lang="en-US">
                <a:solidFill>
                  <a:schemeClr val="folHlink"/>
                </a:solidFill>
              </a:rPr>
              <a:t>Photosynthetic</a:t>
            </a:r>
            <a:r>
              <a:rPr lang="en-US"/>
              <a:t> organisms and many microbes can </a:t>
            </a:r>
            <a:r>
              <a:rPr lang="en-US">
                <a:solidFill>
                  <a:schemeClr val="folHlink"/>
                </a:solidFill>
              </a:rPr>
              <a:t>reduce NO</a:t>
            </a:r>
            <a:r>
              <a:rPr lang="en-US" baseline="-25000">
                <a:solidFill>
                  <a:schemeClr val="folHlink"/>
                </a:solidFill>
              </a:rPr>
              <a:t>3</a:t>
            </a:r>
            <a:r>
              <a:rPr lang="en-US" baseline="30000">
                <a:solidFill>
                  <a:schemeClr val="folHlink"/>
                </a:solidFill>
              </a:rPr>
              <a:t>-</a:t>
            </a:r>
            <a:r>
              <a:rPr lang="en-US">
                <a:solidFill>
                  <a:schemeClr val="folHlink"/>
                </a:solidFill>
              </a:rPr>
              <a:t> to NH</a:t>
            </a:r>
            <a:r>
              <a:rPr lang="en-US" baseline="-25000">
                <a:solidFill>
                  <a:schemeClr val="folHlink"/>
                </a:solidFill>
              </a:rPr>
              <a:t>4</a:t>
            </a:r>
            <a:r>
              <a:rPr lang="en-US" baseline="30000">
                <a:solidFill>
                  <a:schemeClr val="folHlink"/>
                </a:solidFill>
              </a:rPr>
              <a:t>+</a:t>
            </a:r>
            <a:r>
              <a:rPr lang="en-US"/>
              <a:t>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D87B5F61-7716-4866-88F5-D425C6EDD25D}" type="slidenum">
              <a:rPr lang="ar-SA"/>
              <a:pPr/>
              <a:t>64</a:t>
            </a:fld>
            <a:endParaRPr lang="en-US"/>
          </a:p>
        </p:txBody>
      </p:sp>
      <p:pic>
        <p:nvPicPr>
          <p:cNvPr id="192516" name="Picture 4" descr="Lectur6"/>
          <p:cNvPicPr>
            <a:picLocks noChangeAspect="1" noChangeArrowheads="1"/>
          </p:cNvPicPr>
          <p:nvPr/>
        </p:nvPicPr>
        <p:blipFill>
          <a:blip r:embed="rId2" cstate="print"/>
          <a:srcRect/>
          <a:stretch>
            <a:fillRect/>
          </a:stretch>
        </p:blipFill>
        <p:spPr bwMode="auto">
          <a:xfrm>
            <a:off x="228600" y="914400"/>
            <a:ext cx="8305800" cy="46482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7DA8917-F7EC-4DBB-ADBE-CEE3D651A1A8}" type="slidenum">
              <a:rPr lang="ar-SA"/>
              <a:pPr/>
              <a:t>65</a:t>
            </a:fld>
            <a:endParaRPr lang="en-US"/>
          </a:p>
        </p:txBody>
      </p:sp>
      <p:sp>
        <p:nvSpPr>
          <p:cNvPr id="129026" name="Rectangle 2"/>
          <p:cNvSpPr>
            <a:spLocks noGrp="1" noChangeArrowheads="1"/>
          </p:cNvSpPr>
          <p:nvPr>
            <p:ph type="title"/>
          </p:nvPr>
        </p:nvSpPr>
        <p:spPr/>
        <p:txBody>
          <a:bodyPr>
            <a:normAutofit fontScale="90000"/>
          </a:bodyPr>
          <a:lstStyle/>
          <a:p>
            <a:r>
              <a:rPr lang="en-US" sz="3200"/>
              <a:t>Classification of organisms based on O</a:t>
            </a:r>
            <a:r>
              <a:rPr lang="en-US" sz="3200" baseline="-25000"/>
              <a:t>2</a:t>
            </a:r>
            <a:r>
              <a:rPr lang="en-US" sz="3200"/>
              <a:t> utilization</a:t>
            </a:r>
            <a:br>
              <a:rPr lang="en-US" sz="3200"/>
            </a:br>
            <a:endParaRPr lang="en-US"/>
          </a:p>
        </p:txBody>
      </p:sp>
      <p:sp>
        <p:nvSpPr>
          <p:cNvPr id="129027" name="Rectangle 3"/>
          <p:cNvSpPr>
            <a:spLocks noGrp="1" noChangeArrowheads="1"/>
          </p:cNvSpPr>
          <p:nvPr>
            <p:ph type="body" idx="1"/>
          </p:nvPr>
        </p:nvSpPr>
        <p:spPr>
          <a:xfrm>
            <a:off x="685800" y="1600200"/>
            <a:ext cx="7772400" cy="4876800"/>
          </a:xfrm>
        </p:spPr>
        <p:txBody>
          <a:bodyPr/>
          <a:lstStyle/>
          <a:p>
            <a:pPr>
              <a:lnSpc>
                <a:spcPct val="90000"/>
              </a:lnSpc>
            </a:pPr>
            <a:r>
              <a:rPr lang="en-US" sz="2800"/>
              <a:t>Utilization of O</a:t>
            </a:r>
            <a:r>
              <a:rPr lang="en-US" sz="2800" baseline="-25000"/>
              <a:t>2</a:t>
            </a:r>
            <a:r>
              <a:rPr lang="en-US" sz="2800"/>
              <a:t> during metabolism yields toxic by-products including O</a:t>
            </a:r>
            <a:r>
              <a:rPr lang="en-US" sz="2800" baseline="-25000"/>
              <a:t>2</a:t>
            </a:r>
            <a:r>
              <a:rPr lang="en-US" sz="2800" baseline="30000"/>
              <a:t>-</a:t>
            </a:r>
            <a:r>
              <a:rPr lang="en-US" sz="2800"/>
              <a:t>, singlet oxygen (</a:t>
            </a:r>
            <a:r>
              <a:rPr lang="en-US" sz="2800" baseline="30000"/>
              <a:t>1</a:t>
            </a:r>
            <a:r>
              <a:rPr lang="en-US" sz="2800"/>
              <a:t>O</a:t>
            </a:r>
            <a:r>
              <a:rPr lang="en-US" sz="2800" baseline="-25000"/>
              <a:t>2</a:t>
            </a:r>
            <a:r>
              <a:rPr lang="en-US" sz="2800"/>
              <a:t>) and/or H</a:t>
            </a:r>
            <a:r>
              <a:rPr lang="en-US" sz="2800" baseline="-25000"/>
              <a:t>2</a:t>
            </a:r>
            <a:r>
              <a:rPr lang="en-US" sz="2800"/>
              <a:t>O</a:t>
            </a:r>
            <a:r>
              <a:rPr lang="en-US" sz="2800" baseline="-25000"/>
              <a:t>2</a:t>
            </a:r>
            <a:r>
              <a:rPr lang="en-US" sz="2800"/>
              <a:t>.</a:t>
            </a:r>
          </a:p>
          <a:p>
            <a:pPr>
              <a:lnSpc>
                <a:spcPct val="90000"/>
              </a:lnSpc>
            </a:pPr>
            <a:r>
              <a:rPr lang="en-US" sz="2800"/>
              <a:t>Toxic O</a:t>
            </a:r>
            <a:r>
              <a:rPr lang="en-US" sz="2800" baseline="-25000"/>
              <a:t>2</a:t>
            </a:r>
            <a:r>
              <a:rPr lang="en-US" sz="2800"/>
              <a:t> products can be converted to harmless substances if the organism has </a:t>
            </a:r>
            <a:r>
              <a:rPr lang="en-US" sz="2800">
                <a:solidFill>
                  <a:srgbClr val="FF0000"/>
                </a:solidFill>
              </a:rPr>
              <a:t>catalase</a:t>
            </a:r>
            <a:r>
              <a:rPr lang="en-US" sz="2800"/>
              <a:t> (or </a:t>
            </a:r>
            <a:r>
              <a:rPr lang="en-US" sz="2800">
                <a:solidFill>
                  <a:srgbClr val="FF0000"/>
                </a:solidFill>
              </a:rPr>
              <a:t>peroxidase</a:t>
            </a:r>
            <a:r>
              <a:rPr lang="en-US" sz="2800"/>
              <a:t>) and </a:t>
            </a:r>
            <a:r>
              <a:rPr lang="en-US" sz="2800">
                <a:solidFill>
                  <a:srgbClr val="FF0000"/>
                </a:solidFill>
              </a:rPr>
              <a:t>superoxide dismutase</a:t>
            </a:r>
            <a:r>
              <a:rPr lang="en-US" sz="2800"/>
              <a:t> (SOD)</a:t>
            </a:r>
          </a:p>
          <a:p>
            <a:pPr>
              <a:lnSpc>
                <a:spcPct val="90000"/>
              </a:lnSpc>
            </a:pPr>
            <a:r>
              <a:rPr lang="en-US" sz="2800"/>
              <a:t>SOD converts O</a:t>
            </a:r>
            <a:r>
              <a:rPr lang="en-US" sz="2800" baseline="-25000"/>
              <a:t>2</a:t>
            </a:r>
            <a:r>
              <a:rPr lang="en-US" sz="2800" baseline="30000"/>
              <a:t>-</a:t>
            </a:r>
            <a:r>
              <a:rPr lang="en-US" sz="2800"/>
              <a:t> into H</a:t>
            </a:r>
            <a:r>
              <a:rPr lang="en-US" sz="2800" baseline="-25000"/>
              <a:t>2</a:t>
            </a:r>
            <a:r>
              <a:rPr lang="en-US" sz="2800"/>
              <a:t>O</a:t>
            </a:r>
            <a:r>
              <a:rPr lang="en-US" sz="2800" baseline="-25000"/>
              <a:t>2  </a:t>
            </a:r>
            <a:r>
              <a:rPr lang="en-US" sz="2800"/>
              <a:t>and O</a:t>
            </a:r>
            <a:r>
              <a:rPr lang="en-US" sz="2800" baseline="-25000"/>
              <a:t>2</a:t>
            </a:r>
          </a:p>
          <a:p>
            <a:pPr>
              <a:lnSpc>
                <a:spcPct val="90000"/>
              </a:lnSpc>
            </a:pPr>
            <a:r>
              <a:rPr lang="en-US" sz="2800"/>
              <a:t>Catalase breaks down H</a:t>
            </a:r>
            <a:r>
              <a:rPr lang="en-US" sz="2800" baseline="-25000"/>
              <a:t>2</a:t>
            </a:r>
            <a:r>
              <a:rPr lang="en-US" sz="2800"/>
              <a:t>O</a:t>
            </a:r>
            <a:r>
              <a:rPr lang="en-US" sz="2800" baseline="-25000"/>
              <a:t>2 </a:t>
            </a:r>
            <a:r>
              <a:rPr lang="en-US" sz="2800"/>
              <a:t>into H</a:t>
            </a:r>
            <a:r>
              <a:rPr lang="en-US" sz="2800" baseline="-25000"/>
              <a:t>2</a:t>
            </a:r>
            <a:r>
              <a:rPr lang="en-US" sz="2800"/>
              <a:t>O</a:t>
            </a:r>
            <a:r>
              <a:rPr lang="en-US" sz="2800" baseline="-25000"/>
              <a:t> </a:t>
            </a:r>
            <a:r>
              <a:rPr lang="en-US" sz="2800"/>
              <a:t>and O</a:t>
            </a:r>
            <a:r>
              <a:rPr lang="en-US" sz="2800" baseline="-25000"/>
              <a:t>2 </a:t>
            </a:r>
          </a:p>
          <a:p>
            <a:pPr>
              <a:lnSpc>
                <a:spcPct val="90000"/>
              </a:lnSpc>
            </a:pPr>
            <a:r>
              <a:rPr lang="en-US" sz="2800"/>
              <a:t>Any organism that can live in or requires O</a:t>
            </a:r>
            <a:r>
              <a:rPr lang="en-US" sz="2800" baseline="-25000"/>
              <a:t>2 </a:t>
            </a:r>
            <a:r>
              <a:rPr lang="en-US" sz="2800"/>
              <a:t> has SOD and catalase (peroxidase)</a:t>
            </a:r>
            <a:endParaRPr lang="en-US" sz="2800" baseline="-25000"/>
          </a:p>
          <a:p>
            <a:pPr>
              <a:lnSpc>
                <a:spcPct val="90000"/>
              </a:lnSpc>
            </a:pPr>
            <a:endParaRPr lang="en-US" sz="2800"/>
          </a:p>
          <a:p>
            <a:pPr>
              <a:lnSpc>
                <a:spcPct val="90000"/>
              </a:lnSpc>
            </a:pPr>
            <a:endParaRPr lang="en-US" sz="280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E1EB0D84-07C2-42D9-AA5B-5E79D93826F9}" type="slidenum">
              <a:rPr lang="ar-SA"/>
              <a:pPr/>
              <a:t>66</a:t>
            </a:fld>
            <a:endParaRPr lang="en-US"/>
          </a:p>
        </p:txBody>
      </p:sp>
      <p:sp>
        <p:nvSpPr>
          <p:cNvPr id="133122" name="Rectangle 2"/>
          <p:cNvSpPr>
            <a:spLocks noGrp="1" noChangeArrowheads="1"/>
          </p:cNvSpPr>
          <p:nvPr>
            <p:ph type="title"/>
          </p:nvPr>
        </p:nvSpPr>
        <p:spPr>
          <a:xfrm>
            <a:off x="685800" y="0"/>
            <a:ext cx="7772400" cy="762000"/>
          </a:xfrm>
        </p:spPr>
        <p:txBody>
          <a:bodyPr>
            <a:normAutofit fontScale="90000"/>
          </a:bodyPr>
          <a:lstStyle/>
          <a:p>
            <a:r>
              <a:rPr lang="en-US" sz="3200" dirty="0"/>
              <a:t>Classification of organisms based on O</a:t>
            </a:r>
            <a:r>
              <a:rPr lang="en-US" sz="3200" baseline="-25000" dirty="0"/>
              <a:t>2</a:t>
            </a:r>
            <a:r>
              <a:rPr lang="en-US" sz="3200" dirty="0"/>
              <a:t> utilization</a:t>
            </a:r>
          </a:p>
        </p:txBody>
      </p:sp>
      <p:pic>
        <p:nvPicPr>
          <p:cNvPr id="133124" name="Picture 4"/>
          <p:cNvPicPr>
            <a:picLocks noGrp="1" noChangeAspect="1" noChangeArrowheads="1"/>
          </p:cNvPicPr>
          <p:nvPr>
            <p:ph sz="half" idx="1"/>
          </p:nvPr>
        </p:nvPicPr>
        <p:blipFill>
          <a:blip r:embed="rId2" cstate="print"/>
          <a:srcRect/>
          <a:stretch>
            <a:fillRect/>
          </a:stretch>
        </p:blipFill>
        <p:spPr>
          <a:xfrm>
            <a:off x="2092453" y="914400"/>
            <a:ext cx="4682836" cy="2377440"/>
          </a:xfrm>
        </p:spPr>
      </p:pic>
      <p:sp>
        <p:nvSpPr>
          <p:cNvPr id="2" name="Rectangle 1"/>
          <p:cNvSpPr/>
          <p:nvPr/>
        </p:nvSpPr>
        <p:spPr>
          <a:xfrm>
            <a:off x="812847" y="3444240"/>
            <a:ext cx="7242048"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Obligate (strict) aerobes require O</a:t>
            </a:r>
            <a:r>
              <a:rPr lang="en-US" baseline="-25000" dirty="0"/>
              <a:t>2</a:t>
            </a:r>
            <a:r>
              <a:rPr lang="en-US" dirty="0"/>
              <a:t>  in order to grow</a:t>
            </a:r>
          </a:p>
          <a:p>
            <a:pPr marL="285750" indent="-285750">
              <a:lnSpc>
                <a:spcPct val="150000"/>
              </a:lnSpc>
              <a:buFont typeface="Arial" panose="020B0604020202020204" pitchFamily="34" charset="0"/>
              <a:buChar char="•"/>
            </a:pPr>
            <a:r>
              <a:rPr lang="en-US" dirty="0"/>
              <a:t>Obligate (strict) anaerobes cannot survive in O</a:t>
            </a:r>
            <a:r>
              <a:rPr lang="en-US" baseline="-25000" dirty="0"/>
              <a:t>2</a:t>
            </a:r>
            <a:r>
              <a:rPr lang="en-US" dirty="0"/>
              <a:t> </a:t>
            </a:r>
          </a:p>
          <a:p>
            <a:pPr marL="285750" indent="-285750">
              <a:lnSpc>
                <a:spcPct val="150000"/>
              </a:lnSpc>
              <a:buFont typeface="Arial" panose="020B0604020202020204" pitchFamily="34" charset="0"/>
              <a:buChar char="•"/>
            </a:pPr>
            <a:r>
              <a:rPr lang="en-US" dirty="0"/>
              <a:t>Facultative anaerobes grow better in O</a:t>
            </a:r>
            <a:r>
              <a:rPr lang="en-US" baseline="-25000" dirty="0"/>
              <a:t>2</a:t>
            </a:r>
          </a:p>
          <a:p>
            <a:pPr marL="285750" indent="-285750">
              <a:lnSpc>
                <a:spcPct val="150000"/>
              </a:lnSpc>
              <a:buFont typeface="Arial" panose="020B0604020202020204" pitchFamily="34" charset="0"/>
              <a:buChar char="•"/>
            </a:pPr>
            <a:r>
              <a:rPr lang="en-US" dirty="0" err="1"/>
              <a:t>Aerotolerant</a:t>
            </a:r>
            <a:r>
              <a:rPr lang="en-US" dirty="0"/>
              <a:t> organisms don’t care about O</a:t>
            </a:r>
            <a:r>
              <a:rPr lang="en-US" baseline="-25000" dirty="0"/>
              <a:t>2</a:t>
            </a:r>
            <a:endParaRPr lang="en-US" dirty="0"/>
          </a:p>
          <a:p>
            <a:pPr marL="285750" indent="-285750">
              <a:lnSpc>
                <a:spcPct val="150000"/>
              </a:lnSpc>
              <a:buFont typeface="Arial" panose="020B0604020202020204" pitchFamily="34" charset="0"/>
              <a:buChar char="•"/>
            </a:pPr>
            <a:r>
              <a:rPr lang="en-US" dirty="0" err="1"/>
              <a:t>Microaerophiles</a:t>
            </a:r>
            <a:r>
              <a:rPr lang="en-US" dirty="0"/>
              <a:t> require low levels of O</a:t>
            </a:r>
            <a:r>
              <a:rPr lang="en-US" baseline="-25000" dirty="0"/>
              <a:t>2</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7266BE-AC23-4E4B-BAB9-FD1890DB5906}" type="slidenum">
              <a:rPr lang="ar-SA"/>
              <a:pPr/>
              <a:t>67</a:t>
            </a:fld>
            <a:endParaRPr lang="en-US"/>
          </a:p>
        </p:txBody>
      </p:sp>
      <p:sp>
        <p:nvSpPr>
          <p:cNvPr id="114690" name="Rectangle 2"/>
          <p:cNvSpPr>
            <a:spLocks noGrp="1" noChangeArrowheads="1"/>
          </p:cNvSpPr>
          <p:nvPr>
            <p:ph type="title"/>
          </p:nvPr>
        </p:nvSpPr>
        <p:spPr>
          <a:xfrm>
            <a:off x="228600" y="304800"/>
            <a:ext cx="6889750" cy="762000"/>
          </a:xfrm>
        </p:spPr>
        <p:txBody>
          <a:bodyPr/>
          <a:lstStyle/>
          <a:p>
            <a:r>
              <a:rPr lang="en-US" sz="3600"/>
              <a:t>Culture Media: Composition</a:t>
            </a:r>
          </a:p>
        </p:txBody>
      </p:sp>
      <p:sp>
        <p:nvSpPr>
          <p:cNvPr id="114691" name="Rectangle 3"/>
          <p:cNvSpPr>
            <a:spLocks noGrp="1" noChangeArrowheads="1"/>
          </p:cNvSpPr>
          <p:nvPr>
            <p:ph type="body" idx="1"/>
          </p:nvPr>
        </p:nvSpPr>
        <p:spPr>
          <a:xfrm>
            <a:off x="533400" y="1066800"/>
            <a:ext cx="8610600" cy="5257800"/>
          </a:xfrm>
        </p:spPr>
        <p:txBody>
          <a:bodyPr/>
          <a:lstStyle/>
          <a:p>
            <a:pPr>
              <a:lnSpc>
                <a:spcPct val="110000"/>
              </a:lnSpc>
            </a:pPr>
            <a:r>
              <a:rPr lang="en-US" sz="2800" b="1">
                <a:cs typeface="Times New Roman" pitchFamily="18" charset="0"/>
              </a:rPr>
              <a:t>Culture media</a:t>
            </a:r>
            <a:r>
              <a:rPr lang="en-US" sz="2800">
                <a:cs typeface="Times New Roman" pitchFamily="18" charset="0"/>
              </a:rPr>
              <a:t> supply the nutritional needs of microorganisms ( C ,N, Phosphorus, trace elements, etc)</a:t>
            </a:r>
          </a:p>
          <a:p>
            <a:pPr lvl="1">
              <a:lnSpc>
                <a:spcPct val="110000"/>
              </a:lnSpc>
            </a:pPr>
            <a:r>
              <a:rPr lang="en-US" sz="2400">
                <a:cs typeface="Times New Roman" pitchFamily="18" charset="0"/>
              </a:rPr>
              <a:t> </a:t>
            </a:r>
            <a:r>
              <a:rPr lang="en-US" sz="2400" b="1">
                <a:solidFill>
                  <a:srgbClr val="FF0000"/>
                </a:solidFill>
                <a:cs typeface="Times New Roman" pitchFamily="18" charset="0"/>
              </a:rPr>
              <a:t>defined medium</a:t>
            </a:r>
            <a:r>
              <a:rPr lang="en-US" sz="2400">
                <a:cs typeface="Times New Roman" pitchFamily="18" charset="0"/>
              </a:rPr>
              <a:t> : precise amounts of highly purified chemicals</a:t>
            </a:r>
          </a:p>
          <a:p>
            <a:pPr lvl="1">
              <a:lnSpc>
                <a:spcPct val="110000"/>
              </a:lnSpc>
            </a:pPr>
            <a:r>
              <a:rPr lang="en-US" sz="2400" b="1">
                <a:solidFill>
                  <a:srgbClr val="FF0000"/>
                </a:solidFill>
                <a:cs typeface="Times New Roman" pitchFamily="18" charset="0"/>
              </a:rPr>
              <a:t>complex medium </a:t>
            </a:r>
            <a:r>
              <a:rPr lang="en-US" sz="2400">
                <a:cs typeface="Times New Roman" pitchFamily="18" charset="0"/>
              </a:rPr>
              <a:t>(or undefined) : highly nutritious substances.</a:t>
            </a:r>
          </a:p>
          <a:p>
            <a:pPr>
              <a:lnSpc>
                <a:spcPct val="110000"/>
              </a:lnSpc>
            </a:pPr>
            <a:r>
              <a:rPr lang="en-US" sz="2800" b="1">
                <a:cs typeface="Times New Roman" pitchFamily="18" charset="0"/>
              </a:rPr>
              <a:t>In clinical microbiology,</a:t>
            </a:r>
          </a:p>
          <a:p>
            <a:pPr lvl="1">
              <a:lnSpc>
                <a:spcPct val="110000"/>
              </a:lnSpc>
            </a:pPr>
            <a:r>
              <a:rPr lang="en-US" sz="2400" b="1">
                <a:solidFill>
                  <a:srgbClr val="FF0000"/>
                </a:solidFill>
                <a:cs typeface="Times New Roman" pitchFamily="18" charset="0"/>
              </a:rPr>
              <a:t>Selective</a:t>
            </a:r>
            <a:r>
              <a:rPr lang="en-US" sz="2400" b="1">
                <a:cs typeface="Times New Roman" pitchFamily="18" charset="0"/>
              </a:rPr>
              <a:t> : </a:t>
            </a:r>
            <a:r>
              <a:rPr lang="en-US" sz="2400">
                <a:cs typeface="Times New Roman" pitchFamily="18" charset="0"/>
              </a:rPr>
              <a:t>contains compounds that selectively inhibit</a:t>
            </a:r>
            <a:endParaRPr lang="en-US" sz="2400" b="1">
              <a:cs typeface="Times New Roman" pitchFamily="18" charset="0"/>
            </a:endParaRPr>
          </a:p>
          <a:p>
            <a:pPr lvl="1">
              <a:lnSpc>
                <a:spcPct val="110000"/>
              </a:lnSpc>
            </a:pPr>
            <a:r>
              <a:rPr lang="en-US" sz="2400" b="1">
                <a:solidFill>
                  <a:srgbClr val="FF0000"/>
                </a:solidFill>
                <a:cs typeface="Times New Roman" pitchFamily="18" charset="0"/>
              </a:rPr>
              <a:t>Differential</a:t>
            </a:r>
            <a:r>
              <a:rPr lang="en-US" sz="2400" b="1">
                <a:cs typeface="Times New Roman" pitchFamily="18" charset="0"/>
              </a:rPr>
              <a:t>: </a:t>
            </a:r>
            <a:r>
              <a:rPr lang="en-US" sz="2400">
                <a:cs typeface="Times New Roman" pitchFamily="18" charset="0"/>
              </a:rPr>
              <a:t>contains indicator</a:t>
            </a:r>
          </a:p>
          <a:p>
            <a:pPr lvl="1">
              <a:lnSpc>
                <a:spcPct val="110000"/>
              </a:lnSpc>
            </a:pPr>
            <a:r>
              <a:rPr lang="en-US" sz="2400">
                <a:cs typeface="Times New Roman" pitchFamily="18" charset="0"/>
              </a:rPr>
              <a:t>terms that describe media used for the isolation of particular species or for comparative studies of microorganisms.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dissolve">
                                      <p:cBhvr>
                                        <p:cTn id="7" dur="500"/>
                                        <p:tgtEl>
                                          <p:spTgt spid="11469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4691">
                                            <p:txEl>
                                              <p:pRg st="1" end="1"/>
                                            </p:txEl>
                                          </p:spTgt>
                                        </p:tgtEl>
                                        <p:attrNameLst>
                                          <p:attrName>style.visibility</p:attrName>
                                        </p:attrNameLst>
                                      </p:cBhvr>
                                      <p:to>
                                        <p:strVal val="visible"/>
                                      </p:to>
                                    </p:set>
                                    <p:animEffect transition="in" filter="dissolve">
                                      <p:cBhvr>
                                        <p:cTn id="10" dur="500"/>
                                        <p:tgtEl>
                                          <p:spTgt spid="11469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Effect transition="in" filter="dissolve">
                                      <p:cBhvr>
                                        <p:cTn id="13" dur="500"/>
                                        <p:tgtEl>
                                          <p:spTgt spid="1146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4691">
                                            <p:txEl>
                                              <p:pRg st="3" end="3"/>
                                            </p:txEl>
                                          </p:spTgt>
                                        </p:tgtEl>
                                        <p:attrNameLst>
                                          <p:attrName>style.visibility</p:attrName>
                                        </p:attrNameLst>
                                      </p:cBhvr>
                                      <p:to>
                                        <p:strVal val="visible"/>
                                      </p:to>
                                    </p:set>
                                    <p:animEffect transition="in" filter="dissolve">
                                      <p:cBhvr>
                                        <p:cTn id="18" dur="500"/>
                                        <p:tgtEl>
                                          <p:spTgt spid="11469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4691">
                                            <p:txEl>
                                              <p:pRg st="4" end="4"/>
                                            </p:txEl>
                                          </p:spTgt>
                                        </p:tgtEl>
                                        <p:attrNameLst>
                                          <p:attrName>style.visibility</p:attrName>
                                        </p:attrNameLst>
                                      </p:cBhvr>
                                      <p:to>
                                        <p:strVal val="visible"/>
                                      </p:to>
                                    </p:set>
                                    <p:animEffect transition="in" filter="dissolve">
                                      <p:cBhvr>
                                        <p:cTn id="21" dur="500"/>
                                        <p:tgtEl>
                                          <p:spTgt spid="11469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4691">
                                            <p:txEl>
                                              <p:pRg st="5" end="5"/>
                                            </p:txEl>
                                          </p:spTgt>
                                        </p:tgtEl>
                                        <p:attrNameLst>
                                          <p:attrName>style.visibility</p:attrName>
                                        </p:attrNameLst>
                                      </p:cBhvr>
                                      <p:to>
                                        <p:strVal val="visible"/>
                                      </p:to>
                                    </p:set>
                                    <p:animEffect transition="in" filter="dissolve">
                                      <p:cBhvr>
                                        <p:cTn id="24" dur="500"/>
                                        <p:tgtEl>
                                          <p:spTgt spid="114691">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4691">
                                            <p:txEl>
                                              <p:pRg st="6" end="6"/>
                                            </p:txEl>
                                          </p:spTgt>
                                        </p:tgtEl>
                                        <p:attrNameLst>
                                          <p:attrName>style.visibility</p:attrName>
                                        </p:attrNameLst>
                                      </p:cBhvr>
                                      <p:to>
                                        <p:strVal val="visible"/>
                                      </p:to>
                                    </p:set>
                                    <p:animEffect transition="in" filter="dissolve">
                                      <p:cBhvr>
                                        <p:cTn id="27" dur="500"/>
                                        <p:tgtEl>
                                          <p:spTgt spid="1146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338BC7FD-9452-4538-8BEB-519D1E425628}" type="slidenum">
              <a:rPr lang="ar-SA"/>
              <a:pPr/>
              <a:t>68</a:t>
            </a:fld>
            <a:endParaRPr lang="en-US"/>
          </a:p>
        </p:txBody>
      </p:sp>
      <p:pic>
        <p:nvPicPr>
          <p:cNvPr id="206850" name="Picture 2" descr="ColiscanColiformPlate1307"/>
          <p:cNvPicPr>
            <a:picLocks noChangeAspect="1" noChangeArrowheads="1"/>
          </p:cNvPicPr>
          <p:nvPr/>
        </p:nvPicPr>
        <p:blipFill>
          <a:blip r:embed="rId2" cstate="print"/>
          <a:srcRect/>
          <a:stretch>
            <a:fillRect/>
          </a:stretch>
        </p:blipFill>
        <p:spPr bwMode="auto">
          <a:xfrm>
            <a:off x="1143000" y="-30163"/>
            <a:ext cx="7010400" cy="6888163"/>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8"/>
          <p:cNvSpPr>
            <a:spLocks noGrp="1"/>
          </p:cNvSpPr>
          <p:nvPr>
            <p:ph type="sldNum" sz="quarter" idx="12"/>
          </p:nvPr>
        </p:nvSpPr>
        <p:spPr/>
        <p:txBody>
          <a:bodyPr/>
          <a:lstStyle/>
          <a:p>
            <a:fld id="{A443818C-543E-4B56-9A78-8E171B943044}" type="slidenum">
              <a:rPr lang="ar-SA"/>
              <a:pPr/>
              <a:t>69</a:t>
            </a:fld>
            <a:endParaRPr lang="en-US"/>
          </a:p>
        </p:txBody>
      </p:sp>
      <p:sp>
        <p:nvSpPr>
          <p:cNvPr id="118786" name="Rectangle 2"/>
          <p:cNvSpPr>
            <a:spLocks noGrp="1" noChangeArrowheads="1"/>
          </p:cNvSpPr>
          <p:nvPr>
            <p:ph type="title" sz="quarter"/>
          </p:nvPr>
        </p:nvSpPr>
        <p:spPr>
          <a:xfrm>
            <a:off x="228600" y="381000"/>
            <a:ext cx="7772400" cy="457200"/>
          </a:xfrm>
        </p:spPr>
        <p:txBody>
          <a:bodyPr>
            <a:normAutofit fontScale="90000"/>
          </a:bodyPr>
          <a:lstStyle/>
          <a:p>
            <a:r>
              <a:rPr lang="en-US" sz="3600"/>
              <a:t>Bacterial Colonies on Solid Media</a:t>
            </a:r>
          </a:p>
        </p:txBody>
      </p:sp>
      <p:pic>
        <p:nvPicPr>
          <p:cNvPr id="118787" name="Picture 3" descr="05_F02a"/>
          <p:cNvPicPr>
            <a:picLocks noGrp="1" noChangeAspect="1" noChangeArrowheads="1"/>
          </p:cNvPicPr>
          <p:nvPr>
            <p:ph sz="quarter" idx="1"/>
          </p:nvPr>
        </p:nvPicPr>
        <p:blipFill>
          <a:blip r:embed="rId3" cstate="print"/>
          <a:srcRect/>
          <a:stretch>
            <a:fillRect/>
          </a:stretch>
        </p:blipFill>
        <p:spPr>
          <a:xfrm>
            <a:off x="684213" y="1196975"/>
            <a:ext cx="3035300" cy="2938463"/>
          </a:xfrm>
          <a:solidFill>
            <a:schemeClr val="accent1"/>
          </a:solidFill>
          <a:ln w="57150">
            <a:solidFill>
              <a:schemeClr val="accent1"/>
            </a:solidFill>
          </a:ln>
        </p:spPr>
      </p:pic>
      <p:pic>
        <p:nvPicPr>
          <p:cNvPr id="118788" name="Picture 4" descr="05_F02b"/>
          <p:cNvPicPr>
            <a:picLocks noGrp="1" noChangeAspect="1" noChangeArrowheads="1"/>
          </p:cNvPicPr>
          <p:nvPr>
            <p:ph sz="quarter" idx="2"/>
          </p:nvPr>
        </p:nvPicPr>
        <p:blipFill>
          <a:blip r:embed="rId4" cstate="print"/>
          <a:srcRect r="10175"/>
          <a:stretch>
            <a:fillRect/>
          </a:stretch>
        </p:blipFill>
        <p:spPr>
          <a:xfrm>
            <a:off x="2771775" y="4724400"/>
            <a:ext cx="2284413" cy="1670050"/>
          </a:xfrm>
          <a:noFill/>
          <a:ln w="57150">
            <a:solidFill>
              <a:schemeClr val="accent1"/>
            </a:solidFill>
          </a:ln>
        </p:spPr>
      </p:pic>
      <p:pic>
        <p:nvPicPr>
          <p:cNvPr id="118789" name="Picture 5" descr="05_F02c"/>
          <p:cNvPicPr>
            <a:picLocks noGrp="1" noChangeAspect="1" noChangeArrowheads="1"/>
          </p:cNvPicPr>
          <p:nvPr>
            <p:ph sz="quarter" idx="3"/>
          </p:nvPr>
        </p:nvPicPr>
        <p:blipFill>
          <a:blip r:embed="rId5" cstate="print"/>
          <a:srcRect r="12711"/>
          <a:stretch>
            <a:fillRect/>
          </a:stretch>
        </p:blipFill>
        <p:spPr>
          <a:xfrm>
            <a:off x="5292725" y="1052513"/>
            <a:ext cx="2311400" cy="1670050"/>
          </a:xfrm>
          <a:solidFill>
            <a:schemeClr val="bg2"/>
          </a:solidFill>
          <a:ln w="57150">
            <a:solidFill>
              <a:schemeClr val="bg2"/>
            </a:solidFill>
          </a:ln>
        </p:spPr>
      </p:pic>
      <p:pic>
        <p:nvPicPr>
          <p:cNvPr id="118790" name="Picture 6" descr="05_F02d"/>
          <p:cNvPicPr>
            <a:picLocks noGrp="1" noChangeAspect="1" noChangeArrowheads="1"/>
          </p:cNvPicPr>
          <p:nvPr>
            <p:ph sz="quarter" idx="4"/>
          </p:nvPr>
        </p:nvPicPr>
        <p:blipFill>
          <a:blip r:embed="rId6" cstate="print"/>
          <a:srcRect r="27519"/>
          <a:stretch>
            <a:fillRect/>
          </a:stretch>
        </p:blipFill>
        <p:spPr>
          <a:xfrm>
            <a:off x="5292725" y="3573463"/>
            <a:ext cx="2328863" cy="1560512"/>
          </a:xfrm>
          <a:noFill/>
          <a:ln w="57150">
            <a:solidFill>
              <a:schemeClr val="bg2"/>
            </a:solidFill>
          </a:ln>
        </p:spPr>
      </p:pic>
      <p:sp>
        <p:nvSpPr>
          <p:cNvPr id="118791" name="Text Box 7"/>
          <p:cNvSpPr txBox="1">
            <a:spLocks noChangeArrowheads="1"/>
          </p:cNvSpPr>
          <p:nvPr/>
        </p:nvSpPr>
        <p:spPr bwMode="auto">
          <a:xfrm>
            <a:off x="457200" y="4724400"/>
            <a:ext cx="2316163" cy="276999"/>
          </a:xfrm>
          <a:prstGeom prst="rect">
            <a:avLst/>
          </a:prstGeom>
          <a:noFill/>
          <a:ln w="9525">
            <a:noFill/>
            <a:miter lim="800000"/>
            <a:headEnd/>
            <a:tailEnd/>
          </a:ln>
          <a:effectLst/>
        </p:spPr>
        <p:txBody>
          <a:bodyPr wrap="square">
            <a:spAutoFit/>
          </a:bodyPr>
          <a:lstStyle/>
          <a:p>
            <a:r>
              <a:rPr lang="en-US" sz="1200" i="1" dirty="0" err="1" smtClean="0">
                <a:latin typeface="Tahoma" pitchFamily="34" charset="0"/>
                <a:ea typeface="ＭＳ Ｐゴシック" pitchFamily="16" charset="-128"/>
              </a:rPr>
              <a:t>Serratia</a:t>
            </a:r>
            <a:r>
              <a:rPr lang="en-US" sz="1200" i="1" dirty="0" smtClean="0">
                <a:latin typeface="Tahoma" pitchFamily="34" charset="0"/>
                <a:ea typeface="ＭＳ Ｐゴシック" pitchFamily="16" charset="-128"/>
              </a:rPr>
              <a:t> </a:t>
            </a:r>
            <a:r>
              <a:rPr lang="en-US" sz="1200" i="1" dirty="0" err="1" smtClean="0">
                <a:latin typeface="Tahoma" pitchFamily="34" charset="0"/>
                <a:ea typeface="ＭＳ Ｐゴシック" pitchFamily="16" charset="-128"/>
              </a:rPr>
              <a:t>Marcescens</a:t>
            </a:r>
            <a:r>
              <a:rPr lang="en-US" sz="1200" i="1" dirty="0" smtClean="0">
                <a:latin typeface="Tahoma" pitchFamily="34" charset="0"/>
                <a:ea typeface="ＭＳ Ｐゴシック" pitchFamily="16" charset="-128"/>
              </a:rPr>
              <a:t> </a:t>
            </a:r>
            <a:r>
              <a:rPr lang="en-US" sz="1200" i="1" dirty="0">
                <a:latin typeface="Tahoma" pitchFamily="34" charset="0"/>
                <a:ea typeface="ＭＳ Ｐゴシック" pitchFamily="16" charset="-128"/>
              </a:rPr>
              <a:t>(Mac)</a:t>
            </a:r>
          </a:p>
        </p:txBody>
      </p:sp>
      <p:sp>
        <p:nvSpPr>
          <p:cNvPr id="118792" name="Text Box 8"/>
          <p:cNvSpPr txBox="1">
            <a:spLocks noChangeArrowheads="1"/>
          </p:cNvSpPr>
          <p:nvPr/>
        </p:nvSpPr>
        <p:spPr bwMode="auto">
          <a:xfrm>
            <a:off x="5684838" y="3048000"/>
            <a:ext cx="2620962" cy="336550"/>
          </a:xfrm>
          <a:prstGeom prst="rect">
            <a:avLst/>
          </a:prstGeom>
          <a:noFill/>
          <a:ln w="9525">
            <a:noFill/>
            <a:miter lim="800000"/>
            <a:headEnd/>
            <a:tailEnd/>
          </a:ln>
          <a:effectLst/>
        </p:spPr>
        <p:txBody>
          <a:bodyPr>
            <a:spAutoFit/>
          </a:bodyPr>
          <a:lstStyle/>
          <a:p>
            <a:pPr eaLnBrk="1" hangingPunct="1"/>
            <a:r>
              <a:rPr lang="en-US" sz="1600" i="1" dirty="0">
                <a:latin typeface="Tahoma" pitchFamily="34" charset="0"/>
                <a:ea typeface="ＭＳ Ｐゴシック" pitchFamily="16" charset="-128"/>
              </a:rPr>
              <a:t>P. </a:t>
            </a:r>
            <a:r>
              <a:rPr lang="en-US" sz="1600" i="1" dirty="0" err="1">
                <a:latin typeface="Tahoma" pitchFamily="34" charset="0"/>
                <a:ea typeface="ＭＳ Ｐゴシック" pitchFamily="16" charset="-128"/>
              </a:rPr>
              <a:t>aeruginosa</a:t>
            </a:r>
            <a:r>
              <a:rPr lang="en-US" sz="1600" i="1" dirty="0">
                <a:latin typeface="Tahoma" pitchFamily="34" charset="0"/>
                <a:ea typeface="ＭＳ Ｐゴシック" pitchFamily="16" charset="-128"/>
              </a:rPr>
              <a:t> (TSA)</a:t>
            </a:r>
          </a:p>
        </p:txBody>
      </p:sp>
      <p:sp>
        <p:nvSpPr>
          <p:cNvPr id="118793" name="Text Box 9"/>
          <p:cNvSpPr txBox="1">
            <a:spLocks noChangeArrowheads="1"/>
          </p:cNvSpPr>
          <p:nvPr/>
        </p:nvSpPr>
        <p:spPr bwMode="auto">
          <a:xfrm>
            <a:off x="5943600" y="5149850"/>
            <a:ext cx="2590800" cy="584775"/>
          </a:xfrm>
          <a:prstGeom prst="rect">
            <a:avLst/>
          </a:prstGeom>
          <a:noFill/>
          <a:ln w="9525">
            <a:noFill/>
            <a:miter lim="800000"/>
            <a:headEnd/>
            <a:tailEnd/>
          </a:ln>
          <a:effectLst/>
        </p:spPr>
        <p:txBody>
          <a:bodyPr>
            <a:spAutoFit/>
          </a:bodyPr>
          <a:lstStyle/>
          <a:p>
            <a:r>
              <a:rPr lang="en-US" sz="1600" i="1" dirty="0" err="1" smtClean="0">
                <a:latin typeface="Tahoma" pitchFamily="34" charset="0"/>
                <a:ea typeface="ＭＳ Ｐゴシック" pitchFamily="16" charset="-128"/>
              </a:rPr>
              <a:t>Shigella</a:t>
            </a:r>
            <a:r>
              <a:rPr lang="en-US" sz="1600" i="1" dirty="0" smtClean="0">
                <a:latin typeface="Tahoma" pitchFamily="34" charset="0"/>
                <a:ea typeface="ＭＳ Ｐゴシック" pitchFamily="16" charset="-128"/>
              </a:rPr>
              <a:t> </a:t>
            </a:r>
            <a:r>
              <a:rPr lang="en-US" sz="1600" i="1" dirty="0" err="1" smtClean="0">
                <a:latin typeface="Tahoma" pitchFamily="34" charset="0"/>
                <a:ea typeface="ＭＳ Ｐゴシック" pitchFamily="16" charset="-128"/>
              </a:rPr>
              <a:t>Flexneri</a:t>
            </a:r>
            <a:r>
              <a:rPr lang="en-US" sz="1600" i="1" dirty="0" smtClean="0">
                <a:latin typeface="Tahoma" pitchFamily="34" charset="0"/>
                <a:ea typeface="ＭＳ Ｐゴシック" pitchFamily="16" charset="-128"/>
              </a:rPr>
              <a:t> or</a:t>
            </a:r>
          </a:p>
          <a:p>
            <a:pPr eaLnBrk="1" hangingPunct="1"/>
            <a:r>
              <a:rPr lang="en-US" sz="1600" i="1" dirty="0" smtClean="0">
                <a:latin typeface="Tahoma" pitchFamily="34" charset="0"/>
                <a:ea typeface="ＭＳ Ｐゴシック" pitchFamily="16" charset="-128"/>
              </a:rPr>
              <a:t>S</a:t>
            </a:r>
            <a:r>
              <a:rPr lang="en-US" sz="1600" i="1" dirty="0">
                <a:latin typeface="Tahoma" pitchFamily="34" charset="0"/>
                <a:ea typeface="ＭＳ Ｐゴシック" pitchFamily="16" charset="-128"/>
              </a:rPr>
              <a:t>. </a:t>
            </a:r>
            <a:r>
              <a:rPr lang="en-US" sz="1600" i="1" dirty="0" err="1">
                <a:latin typeface="Tahoma" pitchFamily="34" charset="0"/>
                <a:ea typeface="ＭＳ Ｐゴシック" pitchFamily="16" charset="-128"/>
              </a:rPr>
              <a:t>Flexneri</a:t>
            </a:r>
            <a:r>
              <a:rPr lang="en-US" sz="1600" i="1" dirty="0">
                <a:latin typeface="Tahoma" pitchFamily="34" charset="0"/>
                <a:ea typeface="ＭＳ Ｐゴシック" pitchFamily="16" charset="-128"/>
              </a:rPr>
              <a:t> (Mac)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b="1" dirty="0" smtClean="0"/>
              <a:t>Biology &amp; other sciences</a:t>
            </a:r>
            <a:endParaRPr lang="en-US" sz="2800" b="1" dirty="0"/>
          </a:p>
        </p:txBody>
      </p:sp>
      <p:pic>
        <p:nvPicPr>
          <p:cNvPr id="20482" name="Picture 2" descr="Image result for biology relation with other sciences"/>
          <p:cNvPicPr>
            <a:picLocks noChangeAspect="1" noChangeArrowheads="1"/>
          </p:cNvPicPr>
          <p:nvPr/>
        </p:nvPicPr>
        <p:blipFill>
          <a:blip r:embed="rId2" cstate="print"/>
          <a:srcRect/>
          <a:stretch>
            <a:fillRect/>
          </a:stretch>
        </p:blipFill>
        <p:spPr bwMode="auto">
          <a:xfrm>
            <a:off x="1981200" y="990600"/>
            <a:ext cx="5501114" cy="5120640"/>
          </a:xfrm>
          <a:prstGeom prst="rect">
            <a:avLst/>
          </a:prstGeom>
          <a:noFill/>
        </p:spPr>
      </p:pic>
      <p:sp>
        <p:nvSpPr>
          <p:cNvPr id="5" name="Rectangle 4"/>
          <p:cNvSpPr/>
          <p:nvPr/>
        </p:nvSpPr>
        <p:spPr>
          <a:xfrm>
            <a:off x="685800" y="6248400"/>
            <a:ext cx="8077200" cy="307777"/>
          </a:xfrm>
          <a:prstGeom prst="rect">
            <a:avLst/>
          </a:prstGeom>
        </p:spPr>
        <p:txBody>
          <a:bodyPr wrap="square">
            <a:spAutoFit/>
          </a:bodyPr>
          <a:lstStyle/>
          <a:p>
            <a:r>
              <a:rPr lang="en-US" sz="1400" dirty="0" smtClean="0"/>
              <a:t>Further reading:  </a:t>
            </a:r>
            <a:r>
              <a:rPr lang="en-US" sz="1400" dirty="0" smtClean="0">
                <a:hlinkClick r:id="rId3"/>
              </a:rPr>
              <a:t> https://www.kullabs.com/classes/subjects/units/lessons/notes/note-detail/1765</a:t>
            </a:r>
            <a:r>
              <a:rPr lang="en-US" sz="1400" dirty="0" smtClean="0"/>
              <a:t> </a:t>
            </a:r>
            <a:endParaRPr lang="en-US" sz="1400" dirty="0"/>
          </a:p>
        </p:txBody>
      </p:sp>
    </p:spTree>
    <p:extLst>
      <p:ext uri="{BB962C8B-B14F-4D97-AF65-F5344CB8AC3E}">
        <p14:creationId xmlns:p14="http://schemas.microsoft.com/office/powerpoint/2010/main" val="6040280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F141F3A-0786-4BB6-9A74-F2EE6EB3EC41}" type="slidenum">
              <a:rPr lang="ar-SA"/>
              <a:pPr/>
              <a:t>70</a:t>
            </a:fld>
            <a:endParaRPr lang="en-US"/>
          </a:p>
        </p:txBody>
      </p:sp>
      <p:pic>
        <p:nvPicPr>
          <p:cNvPr id="198658" name="Picture 2" descr="msasa"/>
          <p:cNvPicPr>
            <a:picLocks noChangeAspect="1" noChangeArrowheads="1"/>
          </p:cNvPicPr>
          <p:nvPr/>
        </p:nvPicPr>
        <p:blipFill>
          <a:blip r:embed="rId2" cstate="print"/>
          <a:srcRect/>
          <a:stretch>
            <a:fillRect/>
          </a:stretch>
        </p:blipFill>
        <p:spPr bwMode="auto">
          <a:xfrm>
            <a:off x="2057400" y="304800"/>
            <a:ext cx="4800600" cy="4586288"/>
          </a:xfrm>
          <a:prstGeom prst="rect">
            <a:avLst/>
          </a:prstGeom>
          <a:noFill/>
        </p:spPr>
      </p:pic>
      <p:sp>
        <p:nvSpPr>
          <p:cNvPr id="198659" name="Text Box 3"/>
          <p:cNvSpPr txBox="1">
            <a:spLocks noChangeArrowheads="1"/>
          </p:cNvSpPr>
          <p:nvPr/>
        </p:nvSpPr>
        <p:spPr bwMode="auto">
          <a:xfrm>
            <a:off x="1828800" y="5562600"/>
            <a:ext cx="5638800" cy="1187450"/>
          </a:xfrm>
          <a:prstGeom prst="rect">
            <a:avLst/>
          </a:prstGeom>
          <a:noFill/>
          <a:ln w="9525">
            <a:noFill/>
            <a:miter lim="800000"/>
            <a:headEnd/>
            <a:tailEnd/>
          </a:ln>
          <a:effectLst/>
        </p:spPr>
        <p:txBody>
          <a:bodyPr>
            <a:spAutoFit/>
          </a:bodyPr>
          <a:lstStyle/>
          <a:p>
            <a:pPr eaLnBrk="1" hangingPunct="1">
              <a:spcBef>
                <a:spcPct val="50000"/>
              </a:spcBef>
            </a:pPr>
            <a:r>
              <a:rPr lang="en-US">
                <a:latin typeface="Times New Roman" pitchFamily="18" charset="0"/>
              </a:rPr>
              <a:t>Growth of </a:t>
            </a:r>
            <a:r>
              <a:rPr lang="en-US" i="1">
                <a:latin typeface="Times New Roman" pitchFamily="18" charset="0"/>
              </a:rPr>
              <a:t>Staphylococcus aureus</a:t>
            </a:r>
            <a:r>
              <a:rPr lang="en-US">
                <a:latin typeface="Times New Roman" pitchFamily="18" charset="0"/>
              </a:rPr>
              <a:t> on Manitol Salt Agar results in a color change in the media from pink to yellow.</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792162"/>
          </a:xfrm>
        </p:spPr>
        <p:txBody>
          <a:bodyPr>
            <a:normAutofit/>
          </a:bodyPr>
          <a:lstStyle/>
          <a:p>
            <a:r>
              <a:rPr lang="en-US" sz="2800" b="1" dirty="0" smtClean="0"/>
              <a:t>Biology &amp; Engineering</a:t>
            </a:r>
            <a:endParaRPr lang="en-US" sz="2800" b="1" dirty="0"/>
          </a:p>
        </p:txBody>
      </p:sp>
      <p:pic>
        <p:nvPicPr>
          <p:cNvPr id="21508" name="Picture 4" descr="Related image"/>
          <p:cNvPicPr>
            <a:picLocks noChangeAspect="1" noChangeArrowheads="1"/>
          </p:cNvPicPr>
          <p:nvPr/>
        </p:nvPicPr>
        <p:blipFill>
          <a:blip r:embed="rId2" cstate="print"/>
          <a:srcRect/>
          <a:stretch>
            <a:fillRect/>
          </a:stretch>
        </p:blipFill>
        <p:spPr bwMode="auto">
          <a:xfrm>
            <a:off x="838200" y="990600"/>
            <a:ext cx="7193280" cy="5394960"/>
          </a:xfrm>
          <a:prstGeom prst="rect">
            <a:avLst/>
          </a:prstGeom>
          <a:noFill/>
        </p:spPr>
      </p:pic>
    </p:spTree>
    <p:extLst>
      <p:ext uri="{BB962C8B-B14F-4D97-AF65-F5344CB8AC3E}">
        <p14:creationId xmlns:p14="http://schemas.microsoft.com/office/powerpoint/2010/main" val="3456234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hlinkClick r:id="rId2"/>
              </a:rPr>
              <a:t>http://catalog.mit.edu/interdisciplinary/undergraduate-programs/degrees/computer-science-molecular-biology</a:t>
            </a:r>
            <a:r>
              <a:rPr lang="en-US" dirty="0" smtClean="0">
                <a:hlinkClick r:id="rId2"/>
              </a:rPr>
              <a:t>/</a:t>
            </a:r>
            <a:endParaRPr lang="en-US" dirty="0" smtClean="0"/>
          </a:p>
          <a:p>
            <a:r>
              <a:rPr lang="en-US" dirty="0">
                <a:hlinkClick r:id="rId3"/>
              </a:rPr>
              <a:t>https://</a:t>
            </a:r>
            <a:r>
              <a:rPr lang="en-US" dirty="0" smtClean="0">
                <a:hlinkClick r:id="rId3"/>
              </a:rPr>
              <a:t>abe.psu.edu/majors/be/why/biological-engineering-as-an-alternative-to-civil-engineering</a:t>
            </a:r>
            <a:endParaRPr lang="en-US" dirty="0" smtClean="0"/>
          </a:p>
          <a:p>
            <a:r>
              <a:rPr lang="en-US" dirty="0">
                <a:hlinkClick r:id="rId4"/>
              </a:rPr>
              <a:t>https://</a:t>
            </a:r>
            <a:r>
              <a:rPr lang="en-US" dirty="0" smtClean="0">
                <a:hlinkClick r:id="rId4"/>
              </a:rPr>
              <a:t>www.the-scientist.com/research/the-interface-of-biology-and-chemical-engineering-59801</a:t>
            </a:r>
            <a:endParaRPr lang="en-US" dirty="0" smtClean="0"/>
          </a:p>
          <a:p>
            <a:endParaRPr lang="en-US" dirty="0" smtClean="0"/>
          </a:p>
          <a:p>
            <a:endParaRPr lang="en-US" dirty="0"/>
          </a:p>
        </p:txBody>
      </p:sp>
    </p:spTree>
    <p:extLst>
      <p:ext uri="{BB962C8B-B14F-4D97-AF65-F5344CB8AC3E}">
        <p14:creationId xmlns:p14="http://schemas.microsoft.com/office/powerpoint/2010/main" val="3229819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TotalTime>
  <Words>3364</Words>
  <Application>Microsoft Office PowerPoint</Application>
  <PresentationFormat>On-screen Show (4:3)</PresentationFormat>
  <Paragraphs>458</Paragraphs>
  <Slides>70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ＭＳ Ｐゴシック</vt:lpstr>
      <vt:lpstr>Arial</vt:lpstr>
      <vt:lpstr>Calibri</vt:lpstr>
      <vt:lpstr>Tahoma</vt:lpstr>
      <vt:lpstr>Times New Roman</vt:lpstr>
      <vt:lpstr>Wingdings</vt:lpstr>
      <vt:lpstr>Office Theme</vt:lpstr>
      <vt:lpstr>About the course</vt:lpstr>
      <vt:lpstr>Introduction to biology</vt:lpstr>
      <vt:lpstr>PowerPoint Presentation</vt:lpstr>
      <vt:lpstr>PowerPoint Presentation</vt:lpstr>
      <vt:lpstr>Some salient feature of living organisms</vt:lpstr>
      <vt:lpstr>PowerPoint Presentation</vt:lpstr>
      <vt:lpstr>Biology &amp; other sciences</vt:lpstr>
      <vt:lpstr>Biology &amp; Engineering</vt:lpstr>
      <vt:lpstr>PowerPoint Presentation</vt:lpstr>
      <vt:lpstr>PowerPoint Presentation</vt:lpstr>
      <vt:lpstr>Classification of Living Organisms</vt:lpstr>
      <vt:lpstr>Five Kingdom for classification of living organism </vt:lpstr>
      <vt:lpstr>Properties of The Five Kingdoms </vt:lpstr>
      <vt:lpstr>PowerPoint Presentation</vt:lpstr>
      <vt:lpstr>Classification tools and criteria: Human as an Example</vt:lpstr>
      <vt:lpstr>PowerPoint Presentation</vt:lpstr>
      <vt:lpstr>Cell</vt:lpstr>
      <vt:lpstr>Cell: A basic unit of life</vt:lpstr>
      <vt:lpstr>Cell Theory</vt:lpstr>
      <vt:lpstr>Cell Type or classification</vt:lpstr>
      <vt:lpstr>Prokaryotic Cells </vt:lpstr>
      <vt:lpstr>Prokaryotes cell division </vt:lpstr>
      <vt:lpstr>The cell wall and cell membrane</vt:lpstr>
      <vt:lpstr>Gram positive and negative cell wall: Gram Staining</vt:lpstr>
      <vt:lpstr>PowerPoint Presentation</vt:lpstr>
      <vt:lpstr>The cytoplasm and other internal components</vt:lpstr>
      <vt:lpstr>External cellular structures</vt:lpstr>
      <vt:lpstr>External cellular structures</vt:lpstr>
      <vt:lpstr>PowerPoint Presentation</vt:lpstr>
      <vt:lpstr>Endospores</vt:lpstr>
      <vt:lpstr>PowerPoint Presentation</vt:lpstr>
      <vt:lpstr>Eukaryotic cells </vt:lpstr>
      <vt:lpstr>Cell wall &amp; Membrane </vt:lpstr>
      <vt:lpstr>The nucleus</vt:lpstr>
      <vt:lpstr>Mitochondria </vt:lpstr>
      <vt:lpstr>PowerPoint Presentation</vt:lpstr>
      <vt:lpstr>Chloroplasts</vt:lpstr>
      <vt:lpstr>PowerPoint Presentation</vt:lpstr>
      <vt:lpstr>Endoplasmic Reticulum</vt:lpstr>
      <vt:lpstr>Cell growth and binary fission </vt:lpstr>
      <vt:lpstr>Binary fission</vt:lpstr>
      <vt:lpstr>PowerPoint Presentation</vt:lpstr>
      <vt:lpstr>PowerPoint Presentation</vt:lpstr>
      <vt:lpstr>PowerPoint Presentation</vt:lpstr>
      <vt:lpstr>PowerPoint Presentation</vt:lpstr>
      <vt:lpstr>Growth Terminology and the concept of exponential growth</vt:lpstr>
      <vt:lpstr>PowerPoint Presentation</vt:lpstr>
      <vt:lpstr>The Mathematics of Exponential Growth </vt:lpstr>
      <vt:lpstr>PowerPoint Presentation</vt:lpstr>
      <vt:lpstr>PowerPoint Presentation</vt:lpstr>
      <vt:lpstr>Relation equation of N and No to n</vt:lpstr>
      <vt:lpstr>example</vt:lpstr>
      <vt:lpstr>The Growth cycle or phases of microbial growth</vt:lpstr>
      <vt:lpstr>PowerPoint Presentation</vt:lpstr>
      <vt:lpstr>Classification of Microorganisms by Temperature Requirements</vt:lpstr>
      <vt:lpstr>Temperature Classes of Organisms</vt:lpstr>
      <vt:lpstr>PowerPoint Presentation</vt:lpstr>
      <vt:lpstr>PowerPoint Presentation</vt:lpstr>
      <vt:lpstr>Microbial Nutrition</vt:lpstr>
      <vt:lpstr>Main Macronutrients</vt:lpstr>
      <vt:lpstr>Microbial growth requirements</vt:lpstr>
      <vt:lpstr>Classification of organisms based on sources of C and energy used</vt:lpstr>
      <vt:lpstr>Nitrogen requirements</vt:lpstr>
      <vt:lpstr>PowerPoint Presentation</vt:lpstr>
      <vt:lpstr>Classification of organisms based on O2 utilization </vt:lpstr>
      <vt:lpstr>Classification of organisms based on O2 utilization</vt:lpstr>
      <vt:lpstr>Culture Media: Composition</vt:lpstr>
      <vt:lpstr>PowerPoint Presentation</vt:lpstr>
      <vt:lpstr>Bacterial Colonies on Solid Media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course</dc:title>
  <dc:creator>SAM</dc:creator>
  <cp:lastModifiedBy>Sanjeev Kumar</cp:lastModifiedBy>
  <cp:revision>112</cp:revision>
  <dcterms:created xsi:type="dcterms:W3CDTF">2006-08-16T00:00:00Z</dcterms:created>
  <dcterms:modified xsi:type="dcterms:W3CDTF">2019-04-11T03:25:11Z</dcterms:modified>
</cp:coreProperties>
</file>